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27"/>
  </p:notesMasterIdLst>
  <p:sldIdLst>
    <p:sldId id="272" r:id="rId2"/>
    <p:sldId id="4440" r:id="rId3"/>
    <p:sldId id="4444" r:id="rId4"/>
    <p:sldId id="4445" r:id="rId5"/>
    <p:sldId id="4446" r:id="rId6"/>
    <p:sldId id="4447" r:id="rId7"/>
    <p:sldId id="4448" r:id="rId8"/>
    <p:sldId id="4449" r:id="rId9"/>
    <p:sldId id="4450" r:id="rId10"/>
    <p:sldId id="4451" r:id="rId11"/>
    <p:sldId id="4435" r:id="rId12"/>
    <p:sldId id="4436" r:id="rId13"/>
    <p:sldId id="4452" r:id="rId14"/>
    <p:sldId id="4437" r:id="rId15"/>
    <p:sldId id="4438" r:id="rId16"/>
    <p:sldId id="4439" r:id="rId17"/>
    <p:sldId id="4402" r:id="rId18"/>
    <p:sldId id="704" r:id="rId19"/>
    <p:sldId id="489" r:id="rId20"/>
    <p:sldId id="4441" r:id="rId21"/>
    <p:sldId id="4442" r:id="rId22"/>
    <p:sldId id="4443" r:id="rId23"/>
    <p:sldId id="4420" r:id="rId24"/>
    <p:sldId id="486" r:id="rId25"/>
    <p:sldId id="487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go Slides" id="{A42A6F65-B32D-4928-8238-3F22F1A654F4}">
          <p14:sldIdLst>
            <p14:sldId id="272"/>
          </p14:sldIdLst>
        </p14:section>
        <p14:section name="Standard Slides" id="{BBBD0977-E0FA-4B93-A428-71EF2113BCDA}">
          <p14:sldIdLst>
            <p14:sldId id="4440"/>
            <p14:sldId id="4444"/>
            <p14:sldId id="4445"/>
            <p14:sldId id="4446"/>
            <p14:sldId id="4447"/>
            <p14:sldId id="4448"/>
            <p14:sldId id="4449"/>
            <p14:sldId id="4450"/>
            <p14:sldId id="4451"/>
          </p14:sldIdLst>
        </p14:section>
        <p14:section name="Template Slides" id="{C49A7700-3D21-48A0-8499-EA782951ED3A}">
          <p14:sldIdLst>
            <p14:sldId id="4435"/>
            <p14:sldId id="4436"/>
            <p14:sldId id="4452"/>
            <p14:sldId id="4437"/>
            <p14:sldId id="4438"/>
            <p14:sldId id="4439"/>
            <p14:sldId id="4402"/>
            <p14:sldId id="704"/>
            <p14:sldId id="489"/>
            <p14:sldId id="4441"/>
            <p14:sldId id="4442"/>
            <p14:sldId id="4443"/>
            <p14:sldId id="4420"/>
            <p14:sldId id="486"/>
            <p14:sldId id="4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FF33"/>
    <a:srgbClr val="FFFF66"/>
    <a:srgbClr val="0B934F"/>
    <a:srgbClr val="96C93E"/>
    <a:srgbClr val="047A40"/>
    <a:srgbClr val="036132"/>
    <a:srgbClr val="0CA458"/>
    <a:srgbClr val="03552C"/>
    <a:srgbClr val="0A8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3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D046F1-8541-401C-8636-4C3E58C6D5C2}" type="doc">
      <dgm:prSet loTypeId="urn:microsoft.com/office/officeart/2005/8/layout/radial3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375DE33-51FA-48AD-BC18-18076F1C78F0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047E41"/>
        </a:solidFill>
      </dgm:spPr>
      <dgm:t>
        <a:bodyPr/>
        <a:lstStyle/>
        <a:p>
          <a:r>
            <a:rPr lang="en-US" sz="4800" b="1" dirty="0">
              <a:latin typeface="Arial" panose="020B0604020202020204" pitchFamily="34" charset="0"/>
            </a:rPr>
            <a:t>Patient</a:t>
          </a:r>
        </a:p>
      </dgm:t>
    </dgm:pt>
    <dgm:pt modelId="{5276775B-8309-4DE7-97C6-6C048755C4AA}" type="parTrans" cxnId="{10234C01-7D2F-457E-8915-AD6E33556378}">
      <dgm:prSet/>
      <dgm:spPr/>
      <dgm:t>
        <a:bodyPr/>
        <a:lstStyle/>
        <a:p>
          <a:endParaRPr lang="en-US"/>
        </a:p>
      </dgm:t>
    </dgm:pt>
    <dgm:pt modelId="{23DE0F69-0988-4C3F-AC21-7919AA33D51A}" type="sibTrans" cxnId="{10234C01-7D2F-457E-8915-AD6E33556378}">
      <dgm:prSet/>
      <dgm:spPr/>
      <dgm:t>
        <a:bodyPr/>
        <a:lstStyle/>
        <a:p>
          <a:endParaRPr lang="en-US"/>
        </a:p>
      </dgm:t>
    </dgm:pt>
    <dgm:pt modelId="{FF91CE72-1EAE-4A9E-9E38-643C2C52B1E3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00A850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NP’s</a:t>
          </a: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PA’s</a:t>
          </a:r>
        </a:p>
      </dgm:t>
    </dgm:pt>
    <dgm:pt modelId="{2B546ED5-3EE2-48DD-8908-B14DA871958C}" type="parTrans" cxnId="{3B424953-D86C-4D47-AC6C-2C1172FACE3D}">
      <dgm:prSet/>
      <dgm:spPr/>
      <dgm:t>
        <a:bodyPr/>
        <a:lstStyle/>
        <a:p>
          <a:endParaRPr lang="en-US"/>
        </a:p>
      </dgm:t>
    </dgm:pt>
    <dgm:pt modelId="{F9243D02-15A8-4EF0-994E-CE42DE03CB56}" type="sibTrans" cxnId="{3B424953-D86C-4D47-AC6C-2C1172FACE3D}">
      <dgm:prSet/>
      <dgm:spPr/>
      <dgm:t>
        <a:bodyPr/>
        <a:lstStyle/>
        <a:p>
          <a:endParaRPr lang="en-US"/>
        </a:p>
      </dgm:t>
    </dgm:pt>
    <dgm:pt modelId="{93E79F70-F878-4EDC-8C81-33D5DBD6F70C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036D38"/>
        </a:solidFill>
        <a:ln>
          <a:noFill/>
        </a:ln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Nurses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29B747-9CF9-4672-A0AC-56B05EBD817D}" type="parTrans" cxnId="{894C3833-CFF7-43E1-B1BF-A1B4CB6F4FE1}">
      <dgm:prSet/>
      <dgm:spPr/>
      <dgm:t>
        <a:bodyPr/>
        <a:lstStyle/>
        <a:p>
          <a:endParaRPr lang="en-US"/>
        </a:p>
      </dgm:t>
    </dgm:pt>
    <dgm:pt modelId="{42629612-EF5F-4608-B2C7-67662A4C7E56}" type="sibTrans" cxnId="{894C3833-CFF7-43E1-B1BF-A1B4CB6F4FE1}">
      <dgm:prSet/>
      <dgm:spPr/>
      <dgm:t>
        <a:bodyPr/>
        <a:lstStyle/>
        <a:p>
          <a:endParaRPr lang="en-US"/>
        </a:p>
      </dgm:t>
    </dgm:pt>
    <dgm:pt modelId="{61119AE0-03F8-45E8-80B6-A871F5B5B03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3552C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Doctors</a:t>
          </a:r>
        </a:p>
      </dgm:t>
    </dgm:pt>
    <dgm:pt modelId="{B9BBA75C-960B-4616-B9E0-2EEA08C34665}" type="parTrans" cxnId="{FFCB7065-D5CC-438C-BB94-389D4FC48AD4}">
      <dgm:prSet/>
      <dgm:spPr/>
      <dgm:t>
        <a:bodyPr/>
        <a:lstStyle/>
        <a:p>
          <a:endParaRPr lang="en-US"/>
        </a:p>
      </dgm:t>
    </dgm:pt>
    <dgm:pt modelId="{15E9FD21-169D-4519-81CA-D8D815CF9740}" type="sibTrans" cxnId="{FFCB7065-D5CC-438C-BB94-389D4FC48AD4}">
      <dgm:prSet/>
      <dgm:spPr/>
      <dgm:t>
        <a:bodyPr/>
        <a:lstStyle/>
        <a:p>
          <a:endParaRPr lang="en-US"/>
        </a:p>
      </dgm:t>
    </dgm:pt>
    <dgm:pt modelId="{FAA0E199-DB1F-455B-B61C-851B0402EE7A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96C93E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NCDR</a:t>
          </a:r>
        </a:p>
      </dgm:t>
    </dgm:pt>
    <dgm:pt modelId="{EF43DC32-98C4-4724-8AAD-091D85BCAE76}" type="parTrans" cxnId="{F0911AA8-EEEA-4990-8368-DDFD7DF7A6DB}">
      <dgm:prSet/>
      <dgm:spPr/>
      <dgm:t>
        <a:bodyPr/>
        <a:lstStyle/>
        <a:p>
          <a:endParaRPr lang="en-US"/>
        </a:p>
      </dgm:t>
    </dgm:pt>
    <dgm:pt modelId="{8BA7C4F7-F362-465F-AB2F-07AB5E6E8A40}" type="sibTrans" cxnId="{F0911AA8-EEEA-4990-8368-DDFD7DF7A6DB}">
      <dgm:prSet/>
      <dgm:spPr/>
      <dgm:t>
        <a:bodyPr/>
        <a:lstStyle/>
        <a:p>
          <a:endParaRPr lang="en-US"/>
        </a:p>
      </dgm:t>
    </dgm:pt>
    <dgm:pt modelId="{0E3C0087-72E0-46B5-9A7E-4DF75ECCF326}" type="pres">
      <dgm:prSet presAssocID="{7FD046F1-8541-401C-8636-4C3E58C6D5C2}" presName="composite" presStyleCnt="0">
        <dgm:presLayoutVars>
          <dgm:chMax val="1"/>
          <dgm:dir/>
          <dgm:resizeHandles val="exact"/>
        </dgm:presLayoutVars>
      </dgm:prSet>
      <dgm:spPr/>
    </dgm:pt>
    <dgm:pt modelId="{40EBCC34-21DB-434C-A8CC-73CE390FEFDC}" type="pres">
      <dgm:prSet presAssocID="{7FD046F1-8541-401C-8636-4C3E58C6D5C2}" presName="radial" presStyleCnt="0">
        <dgm:presLayoutVars>
          <dgm:animLvl val="ctr"/>
        </dgm:presLayoutVars>
      </dgm:prSet>
      <dgm:spPr/>
    </dgm:pt>
    <dgm:pt modelId="{19B1A9DF-39DC-47E9-89C0-8E6E504E2867}" type="pres">
      <dgm:prSet presAssocID="{D375DE33-51FA-48AD-BC18-18076F1C78F0}" presName="centerShape" presStyleLbl="vennNode1" presStyleIdx="0" presStyleCnt="5" custScaleX="180931" custScaleY="149208" custLinFactNeighborX="-1625" custLinFactNeighborY="-1980"/>
      <dgm:spPr/>
    </dgm:pt>
    <dgm:pt modelId="{3C36C22F-C93B-4545-A31B-BBEAD7B36C9B}" type="pres">
      <dgm:prSet presAssocID="{FF91CE72-1EAE-4A9E-9E38-643C2C52B1E3}" presName="node" presStyleLbl="vennNode1" presStyleIdx="1" presStyleCnt="5" custScaleX="197185" custScaleY="119701" custRadScaleRad="101028" custRadScaleInc="-2009">
        <dgm:presLayoutVars>
          <dgm:bulletEnabled val="1"/>
        </dgm:presLayoutVars>
      </dgm:prSet>
      <dgm:spPr/>
    </dgm:pt>
    <dgm:pt modelId="{0A3A7310-3901-4567-ACA1-56F172352BB9}" type="pres">
      <dgm:prSet presAssocID="{93E79F70-F878-4EDC-8C81-33D5DBD6F70C}" presName="node" presStyleLbl="vennNode1" presStyleIdx="2" presStyleCnt="5" custScaleX="199067" custScaleY="129267" custRadScaleRad="162408" custRadScaleInc="5852">
        <dgm:presLayoutVars>
          <dgm:bulletEnabled val="1"/>
        </dgm:presLayoutVars>
      </dgm:prSet>
      <dgm:spPr/>
    </dgm:pt>
    <dgm:pt modelId="{DD0923A4-923E-4D61-A240-6ACF14C828F0}" type="pres">
      <dgm:prSet presAssocID="{61119AE0-03F8-45E8-80B6-A871F5B5B038}" presName="node" presStyleLbl="vennNode1" presStyleIdx="3" presStyleCnt="5" custScaleX="207846" custScaleY="130593" custRadScaleRad="100729" custRadScaleInc="11">
        <dgm:presLayoutVars>
          <dgm:bulletEnabled val="1"/>
        </dgm:presLayoutVars>
      </dgm:prSet>
      <dgm:spPr/>
    </dgm:pt>
    <dgm:pt modelId="{7B0B1571-C042-438E-864D-9AACBFF30679}" type="pres">
      <dgm:prSet presAssocID="{FAA0E199-DB1F-455B-B61C-851B0402EE7A}" presName="node" presStyleLbl="vennNode1" presStyleIdx="4" presStyleCnt="5" custScaleX="199159" custScaleY="133023" custRadScaleRad="168903" custRadScaleInc="-4524">
        <dgm:presLayoutVars>
          <dgm:bulletEnabled val="1"/>
        </dgm:presLayoutVars>
      </dgm:prSet>
      <dgm:spPr/>
    </dgm:pt>
  </dgm:ptLst>
  <dgm:cxnLst>
    <dgm:cxn modelId="{10234C01-7D2F-457E-8915-AD6E33556378}" srcId="{7FD046F1-8541-401C-8636-4C3E58C6D5C2}" destId="{D375DE33-51FA-48AD-BC18-18076F1C78F0}" srcOrd="0" destOrd="0" parTransId="{5276775B-8309-4DE7-97C6-6C048755C4AA}" sibTransId="{23DE0F69-0988-4C3F-AC21-7919AA33D51A}"/>
    <dgm:cxn modelId="{E85F151D-2DA1-411E-B6C3-F234D39CC0E9}" type="presOf" srcId="{D375DE33-51FA-48AD-BC18-18076F1C78F0}" destId="{19B1A9DF-39DC-47E9-89C0-8E6E504E2867}" srcOrd="0" destOrd="0" presId="urn:microsoft.com/office/officeart/2005/8/layout/radial3"/>
    <dgm:cxn modelId="{9F3A4F28-B5A0-474E-88CD-04FC90734515}" type="presOf" srcId="{FF91CE72-1EAE-4A9E-9E38-643C2C52B1E3}" destId="{3C36C22F-C93B-4545-A31B-BBEAD7B36C9B}" srcOrd="0" destOrd="0" presId="urn:microsoft.com/office/officeart/2005/8/layout/radial3"/>
    <dgm:cxn modelId="{894C3833-CFF7-43E1-B1BF-A1B4CB6F4FE1}" srcId="{D375DE33-51FA-48AD-BC18-18076F1C78F0}" destId="{93E79F70-F878-4EDC-8C81-33D5DBD6F70C}" srcOrd="1" destOrd="0" parTransId="{E129B747-9CF9-4672-A0AC-56B05EBD817D}" sibTransId="{42629612-EF5F-4608-B2C7-67662A4C7E56}"/>
    <dgm:cxn modelId="{F9CD4963-E894-4DEA-8352-BAFC83AC5E68}" type="presOf" srcId="{61119AE0-03F8-45E8-80B6-A871F5B5B038}" destId="{DD0923A4-923E-4D61-A240-6ACF14C828F0}" srcOrd="0" destOrd="0" presId="urn:microsoft.com/office/officeart/2005/8/layout/radial3"/>
    <dgm:cxn modelId="{FFCB7065-D5CC-438C-BB94-389D4FC48AD4}" srcId="{D375DE33-51FA-48AD-BC18-18076F1C78F0}" destId="{61119AE0-03F8-45E8-80B6-A871F5B5B038}" srcOrd="2" destOrd="0" parTransId="{B9BBA75C-960B-4616-B9E0-2EEA08C34665}" sibTransId="{15E9FD21-169D-4519-81CA-D8D815CF9740}"/>
    <dgm:cxn modelId="{3B424953-D86C-4D47-AC6C-2C1172FACE3D}" srcId="{D375DE33-51FA-48AD-BC18-18076F1C78F0}" destId="{FF91CE72-1EAE-4A9E-9E38-643C2C52B1E3}" srcOrd="0" destOrd="0" parTransId="{2B546ED5-3EE2-48DD-8908-B14DA871958C}" sibTransId="{F9243D02-15A8-4EF0-994E-CE42DE03CB56}"/>
    <dgm:cxn modelId="{7E0C9B97-D421-46B4-9716-2DE3A533A49E}" type="presOf" srcId="{7FD046F1-8541-401C-8636-4C3E58C6D5C2}" destId="{0E3C0087-72E0-46B5-9A7E-4DF75ECCF326}" srcOrd="0" destOrd="0" presId="urn:microsoft.com/office/officeart/2005/8/layout/radial3"/>
    <dgm:cxn modelId="{BC93B697-D1F8-4A52-B48C-7C101A6C12F1}" type="presOf" srcId="{FAA0E199-DB1F-455B-B61C-851B0402EE7A}" destId="{7B0B1571-C042-438E-864D-9AACBFF30679}" srcOrd="0" destOrd="0" presId="urn:microsoft.com/office/officeart/2005/8/layout/radial3"/>
    <dgm:cxn modelId="{F0911AA8-EEEA-4990-8368-DDFD7DF7A6DB}" srcId="{D375DE33-51FA-48AD-BC18-18076F1C78F0}" destId="{FAA0E199-DB1F-455B-B61C-851B0402EE7A}" srcOrd="3" destOrd="0" parTransId="{EF43DC32-98C4-4724-8AAD-091D85BCAE76}" sibTransId="{8BA7C4F7-F362-465F-AB2F-07AB5E6E8A40}"/>
    <dgm:cxn modelId="{99DABAAF-FA01-4B0D-8F5B-E0C437E7FCC6}" type="presOf" srcId="{93E79F70-F878-4EDC-8C81-33D5DBD6F70C}" destId="{0A3A7310-3901-4567-ACA1-56F172352BB9}" srcOrd="0" destOrd="0" presId="urn:microsoft.com/office/officeart/2005/8/layout/radial3"/>
    <dgm:cxn modelId="{364AD3CB-17AF-45CC-B571-EF11B5359DA8}" type="presParOf" srcId="{0E3C0087-72E0-46B5-9A7E-4DF75ECCF326}" destId="{40EBCC34-21DB-434C-A8CC-73CE390FEFDC}" srcOrd="0" destOrd="0" presId="urn:microsoft.com/office/officeart/2005/8/layout/radial3"/>
    <dgm:cxn modelId="{C6AC0916-1817-4C90-9138-B2DFB0AC698A}" type="presParOf" srcId="{40EBCC34-21DB-434C-A8CC-73CE390FEFDC}" destId="{19B1A9DF-39DC-47E9-89C0-8E6E504E2867}" srcOrd="0" destOrd="0" presId="urn:microsoft.com/office/officeart/2005/8/layout/radial3"/>
    <dgm:cxn modelId="{D2CCEB0B-86B8-46A2-BAAE-2957464ED6CC}" type="presParOf" srcId="{40EBCC34-21DB-434C-A8CC-73CE390FEFDC}" destId="{3C36C22F-C93B-4545-A31B-BBEAD7B36C9B}" srcOrd="1" destOrd="0" presId="urn:microsoft.com/office/officeart/2005/8/layout/radial3"/>
    <dgm:cxn modelId="{26B3CEB6-A451-4A2D-B755-8B7079F6FE37}" type="presParOf" srcId="{40EBCC34-21DB-434C-A8CC-73CE390FEFDC}" destId="{0A3A7310-3901-4567-ACA1-56F172352BB9}" srcOrd="2" destOrd="0" presId="urn:microsoft.com/office/officeart/2005/8/layout/radial3"/>
    <dgm:cxn modelId="{0CB9714D-CCF9-449A-B99B-DB39465E7F37}" type="presParOf" srcId="{40EBCC34-21DB-434C-A8CC-73CE390FEFDC}" destId="{DD0923A4-923E-4D61-A240-6ACF14C828F0}" srcOrd="3" destOrd="0" presId="urn:microsoft.com/office/officeart/2005/8/layout/radial3"/>
    <dgm:cxn modelId="{244FA2C1-2D87-4197-BFD9-BDF51736B61A}" type="presParOf" srcId="{40EBCC34-21DB-434C-A8CC-73CE390FEFDC}" destId="{7B0B1571-C042-438E-864D-9AACBFF3067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1A9DF-39DC-47E9-89C0-8E6E504E2867}">
      <dsp:nvSpPr>
        <dsp:cNvPr id="0" name=""/>
        <dsp:cNvSpPr/>
      </dsp:nvSpPr>
      <dsp:spPr>
        <a:xfrm>
          <a:off x="1807195" y="315341"/>
          <a:ext cx="4732385" cy="3902646"/>
        </a:xfrm>
        <a:prstGeom prst="ellipse">
          <a:avLst/>
        </a:prstGeom>
        <a:solidFill>
          <a:srgbClr val="047E4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atin typeface="Arial" panose="020B0604020202020204" pitchFamily="34" charset="0"/>
            </a:rPr>
            <a:t>Patient</a:t>
          </a:r>
        </a:p>
      </dsp:txBody>
      <dsp:txXfrm>
        <a:off x="2500237" y="886870"/>
        <a:ext cx="3346301" cy="2759588"/>
      </dsp:txXfrm>
    </dsp:sp>
    <dsp:sp modelId="{3C36C22F-C93B-4545-A31B-BBEAD7B36C9B}">
      <dsp:nvSpPr>
        <dsp:cNvPr id="0" name=""/>
        <dsp:cNvSpPr/>
      </dsp:nvSpPr>
      <dsp:spPr>
        <a:xfrm>
          <a:off x="2885077" y="-163857"/>
          <a:ext cx="2578760" cy="1565434"/>
        </a:xfrm>
        <a:prstGeom prst="ellipse">
          <a:avLst/>
        </a:prstGeom>
        <a:solidFill>
          <a:srgbClr val="00A8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NP’s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PA’s</a:t>
          </a:r>
        </a:p>
      </dsp:txBody>
      <dsp:txXfrm>
        <a:off x="3262728" y="65396"/>
        <a:ext cx="1823458" cy="1106928"/>
      </dsp:txXfrm>
    </dsp:sp>
    <dsp:sp modelId="{0A3A7310-3901-4567-ACA1-56F172352BB9}">
      <dsp:nvSpPr>
        <dsp:cNvPr id="0" name=""/>
        <dsp:cNvSpPr/>
      </dsp:nvSpPr>
      <dsp:spPr>
        <a:xfrm>
          <a:off x="5702212" y="1745124"/>
          <a:ext cx="2603373" cy="1690537"/>
        </a:xfrm>
        <a:prstGeom prst="ellipse">
          <a:avLst/>
        </a:prstGeom>
        <a:solidFill>
          <a:srgbClr val="036D38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Nurses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3467" y="1992697"/>
        <a:ext cx="1840863" cy="1195391"/>
      </dsp:txXfrm>
    </dsp:sp>
    <dsp:sp modelId="{DD0923A4-923E-4D61-A240-6ACF14C828F0}">
      <dsp:nvSpPr>
        <dsp:cNvPr id="0" name=""/>
        <dsp:cNvSpPr/>
      </dsp:nvSpPr>
      <dsp:spPr>
        <a:xfrm>
          <a:off x="2869759" y="3196418"/>
          <a:ext cx="2718183" cy="1707878"/>
        </a:xfrm>
        <a:prstGeom prst="ellipse">
          <a:avLst/>
        </a:prstGeom>
        <a:solidFill>
          <a:srgbClr val="03552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Doctors</a:t>
          </a:r>
        </a:p>
      </dsp:txBody>
      <dsp:txXfrm>
        <a:off x="3267828" y="3446531"/>
        <a:ext cx="1922045" cy="1207652"/>
      </dsp:txXfrm>
    </dsp:sp>
    <dsp:sp modelId="{7B0B1571-C042-438E-864D-9AACBFF30679}">
      <dsp:nvSpPr>
        <dsp:cNvPr id="0" name=""/>
        <dsp:cNvSpPr/>
      </dsp:nvSpPr>
      <dsp:spPr>
        <a:xfrm>
          <a:off x="36223" y="1670543"/>
          <a:ext cx="2604576" cy="1739658"/>
        </a:xfrm>
        <a:prstGeom prst="ellipse">
          <a:avLst/>
        </a:prstGeom>
        <a:solidFill>
          <a:srgbClr val="96C93E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NCDR</a:t>
          </a:r>
        </a:p>
      </dsp:txBody>
      <dsp:txXfrm>
        <a:off x="417654" y="1925310"/>
        <a:ext cx="1841714" cy="1230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2D1DABA-0DBE-419B-8249-22180DCB80A3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AE0320-029D-45FE-8D81-0EC07EA8B4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1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1F217-F888-44FE-910E-C2721CF9C19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2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1F217-F888-44FE-910E-C2721CF9C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890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E0320-029D-45FE-8D81-0EC07EA8B4C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9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BDE5B4C-DE1A-4A91-B3D0-30BEF74C8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F1D572-FF49-4D3E-B61A-6CC46EE97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7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E73131-BB60-453B-8580-F693CD6F2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9721DF-4D50-4327-8923-7D04884AE059}"/>
              </a:ext>
            </a:extLst>
          </p:cNvPr>
          <p:cNvSpPr txBox="1">
            <a:spLocks/>
          </p:cNvSpPr>
          <p:nvPr userDrawn="1"/>
        </p:nvSpPr>
        <p:spPr>
          <a:xfrm>
            <a:off x="4580022" y="3338062"/>
            <a:ext cx="3031957" cy="178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TITLE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9EBC59-DC04-4C6E-9AF0-83281CEF37B7}"/>
              </a:ext>
            </a:extLst>
          </p:cNvPr>
          <p:cNvSpPr txBox="1">
            <a:spLocks/>
          </p:cNvSpPr>
          <p:nvPr userDrawn="1"/>
        </p:nvSpPr>
        <p:spPr>
          <a:xfrm>
            <a:off x="8321843" y="3314532"/>
            <a:ext cx="3031957" cy="178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TITLE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17086-B631-483F-AA93-B29F44B745D5}"/>
              </a:ext>
            </a:extLst>
          </p:cNvPr>
          <p:cNvSpPr/>
          <p:nvPr userDrawn="1"/>
        </p:nvSpPr>
        <p:spPr>
          <a:xfrm>
            <a:off x="6208297" y="2899570"/>
            <a:ext cx="5710991" cy="3429000"/>
          </a:xfrm>
          <a:prstGeom prst="rect">
            <a:avLst/>
          </a:prstGeom>
          <a:solidFill>
            <a:srgbClr val="047A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093BD2-20CA-4895-B6BA-E662F125BFDB}"/>
              </a:ext>
            </a:extLst>
          </p:cNvPr>
          <p:cNvSpPr/>
          <p:nvPr userDrawn="1"/>
        </p:nvSpPr>
        <p:spPr>
          <a:xfrm>
            <a:off x="352934" y="2899570"/>
            <a:ext cx="5630780" cy="3429000"/>
          </a:xfrm>
          <a:prstGeom prst="rect">
            <a:avLst/>
          </a:prstGeom>
          <a:solidFill>
            <a:srgbClr val="00A8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103C125-D147-47B9-A22F-13980C1E5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FB1966E-0913-4E6B-80AA-87ED5D23F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E021D9E-7E62-4F3C-ADF2-69D434E55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6" y="3086092"/>
            <a:ext cx="5184110" cy="3019433"/>
          </a:xfrm>
        </p:spPr>
        <p:txBody>
          <a:bodyPr anchor="t">
            <a:no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222E415-E9B7-453C-89A8-C1EEF719B3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71737" y="3104353"/>
            <a:ext cx="5184110" cy="3019433"/>
          </a:xfrm>
        </p:spPr>
        <p:txBody>
          <a:bodyPr anchor="t">
            <a:no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44F4103-1FFD-4A07-A629-6C88D41BC8B7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615950" y="1475561"/>
            <a:ext cx="10994612" cy="119144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Text here. Text here. Text here. Text here. Text here. Text here. Text here. Text here. Text 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39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E73131-BB60-453B-8580-F693CD6F2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9721DF-4D50-4327-8923-7D04884AE059}"/>
              </a:ext>
            </a:extLst>
          </p:cNvPr>
          <p:cNvSpPr txBox="1">
            <a:spLocks/>
          </p:cNvSpPr>
          <p:nvPr userDrawn="1"/>
        </p:nvSpPr>
        <p:spPr>
          <a:xfrm>
            <a:off x="4580022" y="3338062"/>
            <a:ext cx="3031957" cy="178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TITLE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9EBC59-DC04-4C6E-9AF0-83281CEF37B7}"/>
              </a:ext>
            </a:extLst>
          </p:cNvPr>
          <p:cNvSpPr txBox="1">
            <a:spLocks/>
          </p:cNvSpPr>
          <p:nvPr userDrawn="1"/>
        </p:nvSpPr>
        <p:spPr>
          <a:xfrm>
            <a:off x="8321843" y="3314532"/>
            <a:ext cx="3031957" cy="178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TITLE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38C07-9EF9-418A-BA0D-A322294BFC25}"/>
              </a:ext>
            </a:extLst>
          </p:cNvPr>
          <p:cNvSpPr/>
          <p:nvPr userDrawn="1"/>
        </p:nvSpPr>
        <p:spPr>
          <a:xfrm>
            <a:off x="673323" y="1605333"/>
            <a:ext cx="5064411" cy="450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DA8B0F-C6EF-4C3D-A118-045D9217E479}"/>
              </a:ext>
            </a:extLst>
          </p:cNvPr>
          <p:cNvSpPr/>
          <p:nvPr userDrawn="1"/>
        </p:nvSpPr>
        <p:spPr>
          <a:xfrm>
            <a:off x="6454269" y="1605333"/>
            <a:ext cx="5064411" cy="450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21BF61B-30F0-4497-8B86-0B25797F0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F79CC4D-DCE6-4038-B119-601A9AB87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915441-775B-4DBE-BFC3-D2C57DD2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733550"/>
            <a:ext cx="4686300" cy="41528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4DE47B-AF7A-4A83-BA0A-E3745E99D7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43324" y="1743075"/>
            <a:ext cx="4686300" cy="41528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E73131-BB60-453B-8580-F693CD6F2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9721DF-4D50-4327-8923-7D04884AE059}"/>
              </a:ext>
            </a:extLst>
          </p:cNvPr>
          <p:cNvSpPr txBox="1">
            <a:spLocks/>
          </p:cNvSpPr>
          <p:nvPr userDrawn="1"/>
        </p:nvSpPr>
        <p:spPr>
          <a:xfrm>
            <a:off x="4580022" y="3338062"/>
            <a:ext cx="3031957" cy="178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TITLE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9EBC59-DC04-4C6E-9AF0-83281CEF37B7}"/>
              </a:ext>
            </a:extLst>
          </p:cNvPr>
          <p:cNvSpPr txBox="1">
            <a:spLocks/>
          </p:cNvSpPr>
          <p:nvPr userDrawn="1"/>
        </p:nvSpPr>
        <p:spPr>
          <a:xfrm>
            <a:off x="8321843" y="3314532"/>
            <a:ext cx="3031957" cy="178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TITLE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F8935-AA71-41F5-899D-38176725B87D}"/>
              </a:ext>
            </a:extLst>
          </p:cNvPr>
          <p:cNvSpPr/>
          <p:nvPr userDrawn="1"/>
        </p:nvSpPr>
        <p:spPr>
          <a:xfrm>
            <a:off x="0" y="1118936"/>
            <a:ext cx="5994400" cy="540218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0E35861-6BE5-44E6-A88B-0CF83C17E3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595" y="1372894"/>
            <a:ext cx="5037220" cy="4233820"/>
          </a:xfrm>
        </p:spPr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CB579F8-1CE7-4407-A995-654AF71CE3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07200" y="1408114"/>
            <a:ext cx="5384800" cy="5113337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buBlip>
                <a:blip r:embed="rId2"/>
              </a:buBlip>
              <a:defRPr/>
            </a:lvl1pPr>
          </a:lstStyle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en-US" sz="2000" dirty="0"/>
              <a:t>Text here. Text here. Text here. Text here. Text here. Text here. Text here. </a:t>
            </a:r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en-US" sz="2000" dirty="0"/>
              <a:t>Text here. Text here. Text here. Text here. Text here. </a:t>
            </a:r>
          </a:p>
          <a:p>
            <a:pPr>
              <a:spcAft>
                <a:spcPts val="1200"/>
              </a:spcAft>
              <a:buBlip>
                <a:blip r:embed="rId2"/>
              </a:buBlip>
            </a:pPr>
            <a:r>
              <a:rPr lang="en-US" sz="2000" dirty="0"/>
              <a:t>Text here. Text here. Text here. Text here. Text here. Text here. Text here. Text here. Text here. Text here.</a:t>
            </a:r>
            <a:r>
              <a:rPr lang="en-US" sz="1600" dirty="0"/>
              <a:t> </a:t>
            </a:r>
            <a:endParaRPr lang="en-US" sz="1500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845A39A-2C5A-4B19-9982-7A6A494BFE0F}"/>
              </a:ext>
            </a:extLst>
          </p:cNvPr>
          <p:cNvSpPr txBox="1">
            <a:spLocks/>
          </p:cNvSpPr>
          <p:nvPr userDrawn="1"/>
        </p:nvSpPr>
        <p:spPr>
          <a:xfrm>
            <a:off x="0" y="5607050"/>
            <a:ext cx="5994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EMAIL@MONHEALTHSYS.ORG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XXX-XXX-XXXX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5BC1D65-383F-43AB-8F3C-1980651B2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78E70D-17FB-4C11-9DD0-195B0A32B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 Health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5EA80B-4CDC-48F8-A96D-6B5CCC131294}"/>
              </a:ext>
            </a:extLst>
          </p:cNvPr>
          <p:cNvSpPr/>
          <p:nvPr userDrawn="1"/>
        </p:nvSpPr>
        <p:spPr>
          <a:xfrm>
            <a:off x="6" y="2301587"/>
            <a:ext cx="154329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18265-6E2D-48C0-AB36-3FFE9A50D155}"/>
              </a:ext>
            </a:extLst>
          </p:cNvPr>
          <p:cNvSpPr/>
          <p:nvPr userDrawn="1"/>
        </p:nvSpPr>
        <p:spPr>
          <a:xfrm>
            <a:off x="184583" y="6508464"/>
            <a:ext cx="591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3DC9BB-71AE-4DC6-A599-431F6AD3A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22" y="1652155"/>
            <a:ext cx="5037956" cy="247675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A99732C-D355-48E0-A940-B9B0C83FE8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68" y="-1000089"/>
            <a:ext cx="4475968" cy="320591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947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 Health Medical C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5EA80B-4CDC-48F8-A96D-6B5CCC131294}"/>
              </a:ext>
            </a:extLst>
          </p:cNvPr>
          <p:cNvSpPr/>
          <p:nvPr userDrawn="1"/>
        </p:nvSpPr>
        <p:spPr>
          <a:xfrm>
            <a:off x="6" y="2301587"/>
            <a:ext cx="154329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18265-6E2D-48C0-AB36-3FFE9A50D155}"/>
              </a:ext>
            </a:extLst>
          </p:cNvPr>
          <p:cNvSpPr/>
          <p:nvPr userDrawn="1"/>
        </p:nvSpPr>
        <p:spPr>
          <a:xfrm>
            <a:off x="184583" y="6508464"/>
            <a:ext cx="591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A99732C-D355-48E0-A940-B9B0C83FE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68" y="-1000089"/>
            <a:ext cx="4475968" cy="3205913"/>
          </a:xfrm>
          <a:prstGeom prst="rect">
            <a:avLst/>
          </a:prstGeom>
          <a:noFill/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47B4-3758-47EC-B1D5-9DFE1603CA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317" y="1412876"/>
            <a:ext cx="5046383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M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5EA80B-4CDC-48F8-A96D-6B5CCC131294}"/>
              </a:ext>
            </a:extLst>
          </p:cNvPr>
          <p:cNvSpPr/>
          <p:nvPr userDrawn="1"/>
        </p:nvSpPr>
        <p:spPr>
          <a:xfrm>
            <a:off x="6" y="2301587"/>
            <a:ext cx="154329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18265-6E2D-48C0-AB36-3FFE9A50D155}"/>
              </a:ext>
            </a:extLst>
          </p:cNvPr>
          <p:cNvSpPr/>
          <p:nvPr userDrawn="1"/>
        </p:nvSpPr>
        <p:spPr>
          <a:xfrm>
            <a:off x="184583" y="6508464"/>
            <a:ext cx="591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A99732C-D355-48E0-A940-B9B0C83FE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68" y="-1000089"/>
            <a:ext cx="4475968" cy="3205913"/>
          </a:xfrm>
          <a:prstGeom prst="rect">
            <a:avLst/>
          </a:prstGeom>
          <a:noFill/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6E8A74-A41E-43F0-AEF5-B00786A2DB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8300" y="1651001"/>
            <a:ext cx="4368984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5EA80B-4CDC-48F8-A96D-6B5CCC131294}"/>
              </a:ext>
            </a:extLst>
          </p:cNvPr>
          <p:cNvSpPr/>
          <p:nvPr userDrawn="1"/>
        </p:nvSpPr>
        <p:spPr>
          <a:xfrm>
            <a:off x="6" y="2301587"/>
            <a:ext cx="154329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18265-6E2D-48C0-AB36-3FFE9A50D155}"/>
              </a:ext>
            </a:extLst>
          </p:cNvPr>
          <p:cNvSpPr/>
          <p:nvPr userDrawn="1"/>
        </p:nvSpPr>
        <p:spPr>
          <a:xfrm>
            <a:off x="184583" y="6508464"/>
            <a:ext cx="591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A99732C-D355-48E0-A940-B9B0C83FE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68" y="-1000089"/>
            <a:ext cx="4475968" cy="3205913"/>
          </a:xfrm>
          <a:prstGeom prst="rect">
            <a:avLst/>
          </a:prstGeom>
          <a:noFill/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D851A-9140-42AF-8F45-CD4C8714AC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9800" y="1772206"/>
            <a:ext cx="5537200" cy="25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5EA80B-4CDC-48F8-A96D-6B5CCC131294}"/>
              </a:ext>
            </a:extLst>
          </p:cNvPr>
          <p:cNvSpPr/>
          <p:nvPr userDrawn="1"/>
        </p:nvSpPr>
        <p:spPr>
          <a:xfrm>
            <a:off x="6" y="2301587"/>
            <a:ext cx="154329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BA081-90A7-43A9-A3FB-8995F04573DC}"/>
              </a:ext>
            </a:extLst>
          </p:cNvPr>
          <p:cNvSpPr/>
          <p:nvPr userDrawn="1"/>
        </p:nvSpPr>
        <p:spPr>
          <a:xfrm>
            <a:off x="184583" y="6508464"/>
            <a:ext cx="591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spc="2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5C063EA3-953D-4411-9F85-DB4362203F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4332" y="997857"/>
            <a:ext cx="8149769" cy="4862286"/>
          </a:xfrm>
        </p:spPr>
      </p:sp>
    </p:spTree>
    <p:extLst>
      <p:ext uri="{BB962C8B-B14F-4D97-AF65-F5344CB8AC3E}">
        <p14:creationId xmlns:p14="http://schemas.microsoft.com/office/powerpoint/2010/main" val="4997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83CAFAE-2535-47DB-B5A4-122609C1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3CA4420-4672-41E1-8CA4-2519F60E2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3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181057-2748-4285-BDCF-E4B4249F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9227CA2-52E6-4903-B3B2-DAB105A3AA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9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T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AB49414-DC57-413A-9A33-D248E658C5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BDF60F-CA72-4F78-8E43-8D4DDD1D33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5950" y="1475560"/>
            <a:ext cx="10853037" cy="4710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Text here. Text here. Text here. Text here. Text here. Text here. Text here. Text here. Text here. </a:t>
            </a:r>
            <a:br>
              <a:rPr lang="en-US" dirty="0"/>
            </a:br>
            <a:endParaRPr lang="en-US" sz="1100" dirty="0"/>
          </a:p>
          <a:p>
            <a:pPr marL="0" indent="0">
              <a:buNone/>
            </a:pPr>
            <a:r>
              <a:rPr lang="en-US" sz="2400" b="1" dirty="0"/>
              <a:t>Text here. Text here. Text here. Text here. </a:t>
            </a:r>
          </a:p>
          <a:p>
            <a:pPr lvl="1"/>
            <a:r>
              <a:rPr lang="en-US" sz="2000" dirty="0"/>
              <a:t>Text here. </a:t>
            </a:r>
          </a:p>
          <a:p>
            <a:pPr lvl="1"/>
            <a:r>
              <a:rPr lang="en-US" sz="2000" dirty="0"/>
              <a:t>Text here.</a:t>
            </a:r>
          </a:p>
          <a:p>
            <a:pPr lvl="1"/>
            <a:r>
              <a:rPr lang="en-US" sz="2000" dirty="0"/>
              <a:t>Text here.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14680F-569C-4B7D-88DB-4315A6742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535BBE-CC4E-429F-937B-F5BDB6B56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D0F3D6-E30A-4A60-B5B0-375743414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2A0B48B-F813-4294-96F6-FB08036F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03496F-F89A-4FF0-991B-5347BBA53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37FEA4-085A-4D77-AD6E-4F4C601FB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DD69F2B-F68C-4C98-8A1A-868C956C8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E7417B-44B3-4708-B801-9DF88F19C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E73131-BB60-453B-8580-F693CD6F2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9B9B06-1AB9-4A84-9549-491DB61C4A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5950" y="1475560"/>
            <a:ext cx="6362700" cy="4710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Text here. Text here. Text here. Text here. Text here. Text here. Text here. Text here. Text here. </a:t>
            </a:r>
            <a:br>
              <a:rPr lang="en-US" dirty="0"/>
            </a:br>
            <a:endParaRPr lang="en-US" sz="1100" dirty="0"/>
          </a:p>
          <a:p>
            <a:pPr marL="0" indent="0">
              <a:buNone/>
            </a:pPr>
            <a:r>
              <a:rPr lang="en-US" sz="2400" b="1" dirty="0"/>
              <a:t>Text here. Text here. Text here. Text here. </a:t>
            </a:r>
          </a:p>
          <a:p>
            <a:pPr lvl="1"/>
            <a:r>
              <a:rPr lang="en-US" sz="2000" dirty="0"/>
              <a:t>Text here. </a:t>
            </a:r>
          </a:p>
          <a:p>
            <a:pPr lvl="1"/>
            <a:r>
              <a:rPr lang="en-US" sz="2000" dirty="0"/>
              <a:t>Text here.</a:t>
            </a:r>
          </a:p>
          <a:p>
            <a:pPr lvl="1"/>
            <a:r>
              <a:rPr lang="en-US" sz="2000" dirty="0"/>
              <a:t>Text 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9FAD23-46D5-4981-BB97-49BA8B756FAC}"/>
              </a:ext>
            </a:extLst>
          </p:cNvPr>
          <p:cNvSpPr/>
          <p:nvPr userDrawn="1"/>
        </p:nvSpPr>
        <p:spPr>
          <a:xfrm>
            <a:off x="8502316" y="1123909"/>
            <a:ext cx="3689685" cy="541341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 dirty="0">
              <a:latin typeface="Arial" panose="020B0604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E073E11-1324-4BE9-B4DC-A1644B24C3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6239" y="2123401"/>
            <a:ext cx="3898604" cy="3371089"/>
          </a:xfrm>
        </p:spPr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0DEDE35-7158-4D54-9E92-6B2A5B0AF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8839D2C-4E6C-4FC9-B7D4-5D3B31F89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E73131-BB60-453B-8580-F693CD6F2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7111D6-8C19-4C74-8644-9F67E9EF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06690"/>
            <a:ext cx="10426700" cy="4765510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Tx/>
              <a:buBlip>
                <a:blip r:embed="rId2"/>
              </a:buBlip>
              <a:defRPr/>
            </a:lvl1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Title Here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Text here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Text here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Title Here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Text here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Text here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Title Here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Text here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Text here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1142CE6-D6CA-446F-9F4C-BEB7AAE33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0424E56-E19B-456F-BB40-8C61F1B34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E73131-BB60-453B-8580-F693CD6F2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99" y="136529"/>
            <a:ext cx="10426700" cy="9151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A0C85-6CC1-4BC3-97EA-173492B6894F}"/>
              </a:ext>
            </a:extLst>
          </p:cNvPr>
          <p:cNvSpPr/>
          <p:nvPr userDrawn="1"/>
        </p:nvSpPr>
        <p:spPr>
          <a:xfrm>
            <a:off x="581438" y="3104000"/>
            <a:ext cx="3465095" cy="2201738"/>
          </a:xfrm>
          <a:prstGeom prst="rect">
            <a:avLst/>
          </a:prstGeom>
          <a:solidFill>
            <a:srgbClr val="047A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5B4E12-4149-4762-8184-C5E85FFF6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4" y="3323869"/>
            <a:ext cx="3031957" cy="1780674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TITLE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Text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2AA3E1-422C-4206-BAE7-DA0640EE5A83}"/>
              </a:ext>
            </a:extLst>
          </p:cNvPr>
          <p:cNvSpPr/>
          <p:nvPr userDrawn="1"/>
        </p:nvSpPr>
        <p:spPr>
          <a:xfrm>
            <a:off x="8145482" y="3104000"/>
            <a:ext cx="3465095" cy="2201738"/>
          </a:xfrm>
          <a:prstGeom prst="rect">
            <a:avLst/>
          </a:prstGeom>
          <a:solidFill>
            <a:srgbClr val="96C93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01915B-7D44-4B41-A02A-120542B55F70}"/>
              </a:ext>
            </a:extLst>
          </p:cNvPr>
          <p:cNvSpPr/>
          <p:nvPr userDrawn="1"/>
        </p:nvSpPr>
        <p:spPr>
          <a:xfrm>
            <a:off x="4363459" y="3104000"/>
            <a:ext cx="3465095" cy="220173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6FA841F-1159-4B9A-BDE9-286E906A1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174AD98-F50A-44BB-8DA8-5F1083BB8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934F"/>
                </a:solidFill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7686D5-854D-4763-8FEA-27916120CE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97277" y="3306270"/>
            <a:ext cx="3031957" cy="1780674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TITLE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Text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14C615-94FA-44AA-8556-FC2C801DDA9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73979" y="3314532"/>
            <a:ext cx="3031957" cy="1780674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TITLE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Text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7D6499E-B540-4AF0-81C4-10AF52559895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615950" y="1475561"/>
            <a:ext cx="10994612" cy="119144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Text here. Text here. Text here. Text here. Text here. Text here. Text here. Text here. Text 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7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3588" y="136525"/>
            <a:ext cx="10838411" cy="994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1DA6DA-09DF-4E73-8F4F-E684148D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C118834-695E-4EF8-891C-F5446A4A738C}" type="datetime4">
              <a:rPr lang="en-US" smtClean="0"/>
              <a:pPr/>
              <a:t>November 28, 2022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99E5AF-296B-42DA-8392-643ABC0EC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B934F"/>
                </a:solidFill>
                <a:latin typeface="Arial" panose="020B0604020202020204" pitchFamily="34" charset="0"/>
              </a:defRPr>
            </a:lvl1pPr>
          </a:lstStyle>
          <a:p>
            <a:fld id="{A3BA588B-FE2C-44F2-BEA8-1DA1786617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5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6" r:id="rId4"/>
    <p:sldLayoutId id="2147483664" r:id="rId5"/>
    <p:sldLayoutId id="2147483665" r:id="rId6"/>
    <p:sldLayoutId id="2147483669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77" r:id="rId13"/>
    <p:sldLayoutId id="2147483678" r:id="rId14"/>
    <p:sldLayoutId id="2147483679" r:id="rId15"/>
    <p:sldLayoutId id="2147483680" r:id="rId16"/>
    <p:sldLayoutId id="214748368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47nFdEjYoE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62A3006-420B-4CBB-A278-3A9ECC1C6172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C32186-0033-44FB-A96E-9E37756E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83" y="1295401"/>
            <a:ext cx="5309035" cy="2476751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CA7C53B9-2D44-4564-AEC6-AC7179053B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812777-0BA5-4C14-ABC9-406B8E35A97D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15F90-833C-4FB2-A1BE-165828A63002}"/>
              </a:ext>
            </a:extLst>
          </p:cNvPr>
          <p:cNvSpPr txBox="1"/>
          <p:nvPr/>
        </p:nvSpPr>
        <p:spPr>
          <a:xfrm>
            <a:off x="2549638" y="4483202"/>
            <a:ext cx="6769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Early Heart Attack Care of the ACS Patient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Annual Education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AEC0A-6071-46A2-8809-CDDD327F9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86" y="5575844"/>
            <a:ext cx="25050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Treatment Plans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ABC732-C541-4DA5-A3AA-4069BC1F7F5C}"/>
              </a:ext>
            </a:extLst>
          </p:cNvPr>
          <p:cNvSpPr txBox="1">
            <a:spLocks/>
          </p:cNvSpPr>
          <p:nvPr/>
        </p:nvSpPr>
        <p:spPr>
          <a:xfrm>
            <a:off x="858972" y="1067283"/>
            <a:ext cx="10677849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Patient on CARDIAC floor?: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Risk stratify with TIMI 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Treatment with Nitroglycerin, Aspirin, Beta-blocker, and heparin as appropriate (start chest pain order set).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Upgrade level of care to CCU or ICU as appropriate. 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Notify Cardiology ASAP!</a:t>
            </a:r>
          </a:p>
          <a:p>
            <a:pPr lvl="1" algn="just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1211A9-15AA-496C-A2F3-B6AA672F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43" y="322717"/>
            <a:ext cx="8229600" cy="90963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STEMI</a:t>
            </a:r>
            <a:endParaRPr lang="en-US" b="1" i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0E987C-7BDC-42C0-8133-B7D0E4D32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43" y="1415595"/>
            <a:ext cx="7772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B3923F9-7619-45D4-B4F7-C6C2D217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19" y="178395"/>
            <a:ext cx="8802169" cy="616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4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D4ACF7-D783-4A61-853B-3EDFB458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43" y="322717"/>
            <a:ext cx="8229600" cy="909638"/>
          </a:xfrm>
        </p:spPr>
        <p:txBody>
          <a:bodyPr>
            <a:normAutofit/>
          </a:bodyPr>
          <a:lstStyle/>
          <a:p>
            <a:r>
              <a:rPr lang="en-US" b="0" dirty="0"/>
              <a:t>Treatment Plan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5B9CF08-03EB-4753-B4EC-0E80EE7EA360}"/>
              </a:ext>
            </a:extLst>
          </p:cNvPr>
          <p:cNvSpPr txBox="1">
            <a:spLocks/>
          </p:cNvSpPr>
          <p:nvPr/>
        </p:nvSpPr>
        <p:spPr>
          <a:xfrm>
            <a:off x="858972" y="1067283"/>
            <a:ext cx="10677849" cy="507714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Regardless of location: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CODE STEMI paged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Activation of STEMI ED order set</a:t>
            </a:r>
          </a:p>
          <a:p>
            <a:pPr lvl="1" algn="just"/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ASA, NTG, Beta-blocker  and Anti-coagulation per Cardiology</a:t>
            </a:r>
          </a:p>
          <a:p>
            <a:pPr lvl="1" algn="just"/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Morphine/Fentanyl for pain</a:t>
            </a:r>
          </a:p>
          <a:p>
            <a:pPr lvl="1" algn="just"/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Prep for Cath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2" algn="just"/>
            <a:r>
              <a:rPr lang="en-US" dirty="0">
                <a:solidFill>
                  <a:schemeClr val="bg1"/>
                </a:solidFill>
              </a:rPr>
              <a:t>Bilateral Groins need to be clipped free from hair and </a:t>
            </a:r>
            <a:r>
              <a:rPr lang="en-US" i="1" dirty="0">
                <a:solidFill>
                  <a:schemeClr val="bg1"/>
                </a:solidFill>
              </a:rPr>
              <a:t>RIGHT</a:t>
            </a:r>
            <a:r>
              <a:rPr lang="en-US" dirty="0">
                <a:solidFill>
                  <a:schemeClr val="bg1"/>
                </a:solidFill>
              </a:rPr>
              <a:t> wrist</a:t>
            </a:r>
          </a:p>
          <a:p>
            <a:pPr lvl="2"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rgbClr val="FF0000"/>
                </a:solidFill>
              </a:rPr>
              <a:t>If for any reason, the procedure may be delayed, consider thrombolytic therapy AFTER conversation with Cardiologist. 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B8CB9-4241-4098-B201-5A9CA25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2" y="18516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Cardiac Biomarkers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8903A7-3BC3-4773-99EB-3B0E599EE740}"/>
              </a:ext>
            </a:extLst>
          </p:cNvPr>
          <p:cNvSpPr txBox="1">
            <a:spLocks/>
          </p:cNvSpPr>
          <p:nvPr/>
        </p:nvSpPr>
        <p:spPr>
          <a:xfrm>
            <a:off x="1322347" y="1595579"/>
            <a:ext cx="854919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Elevation of biomarkers (enzymes) may not occur during the early stages of a heart attack.  So, biomarkers are ordered as a serial set. 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rgbClr val="FF0000"/>
                </a:solidFill>
              </a:rPr>
              <a:t>‘zero’ – </a:t>
            </a:r>
            <a:r>
              <a:rPr lang="en-US" dirty="0">
                <a:solidFill>
                  <a:schemeClr val="bg1"/>
                </a:solidFill>
              </a:rPr>
              <a:t>The first set of enzymes obtained on the patient.  Usually completed in the Emergency Department or upon arrival when </a:t>
            </a:r>
            <a:r>
              <a:rPr lang="en-US" b="1" u="sng" dirty="0">
                <a:solidFill>
                  <a:schemeClr val="bg1"/>
                </a:solidFill>
              </a:rPr>
              <a:t>directly admitted</a:t>
            </a:r>
            <a:r>
              <a:rPr lang="en-US" dirty="0">
                <a:solidFill>
                  <a:schemeClr val="bg1"/>
                </a:solidFill>
              </a:rPr>
              <a:t> to the floor. </a:t>
            </a:r>
          </a:p>
        </p:txBody>
      </p:sp>
    </p:spTree>
    <p:extLst>
      <p:ext uri="{BB962C8B-B14F-4D97-AF65-F5344CB8AC3E}">
        <p14:creationId xmlns:p14="http://schemas.microsoft.com/office/powerpoint/2010/main" val="39706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B8CB9-4241-4098-B201-5A9CA25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2" y="18516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 Biomarkers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8903A7-3BC3-4773-99EB-3B0E599EE740}"/>
              </a:ext>
            </a:extLst>
          </p:cNvPr>
          <p:cNvSpPr txBox="1">
            <a:spLocks/>
          </p:cNvSpPr>
          <p:nvPr/>
        </p:nvSpPr>
        <p:spPr>
          <a:xfrm>
            <a:off x="1322347" y="1595579"/>
            <a:ext cx="854919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Standardization of Lab Draws: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3 hours and 6 hours from time </a:t>
            </a:r>
            <a:r>
              <a:rPr lang="en-US" dirty="0">
                <a:solidFill>
                  <a:srgbClr val="FF0000"/>
                </a:solidFill>
              </a:rPr>
              <a:t>‘zero’ </a:t>
            </a:r>
            <a:r>
              <a:rPr lang="en-US" i="1" u="sng" dirty="0">
                <a:solidFill>
                  <a:schemeClr val="bg1"/>
                </a:solidFill>
              </a:rPr>
              <a:t>NOT</a:t>
            </a:r>
            <a:r>
              <a:rPr lang="en-US" dirty="0">
                <a:solidFill>
                  <a:schemeClr val="bg1"/>
                </a:solidFill>
              </a:rPr>
              <a:t> from the time of admission to the floor/unit.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Example: ED Lab Draw at 1100 (time </a:t>
            </a:r>
            <a:r>
              <a:rPr lang="en-US" i="1" dirty="0">
                <a:solidFill>
                  <a:srgbClr val="FF0000"/>
                </a:solidFill>
              </a:rPr>
              <a:t>‘zero’</a:t>
            </a:r>
            <a:r>
              <a:rPr lang="en-US" i="1" dirty="0">
                <a:solidFill>
                  <a:schemeClr val="bg1"/>
                </a:solidFill>
              </a:rPr>
              <a:t>),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3 hours at 1400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6 hours at 1800</a:t>
            </a:r>
          </a:p>
        </p:txBody>
      </p:sp>
    </p:spTree>
    <p:extLst>
      <p:ext uri="{BB962C8B-B14F-4D97-AF65-F5344CB8AC3E}">
        <p14:creationId xmlns:p14="http://schemas.microsoft.com/office/powerpoint/2010/main" val="14401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B8CB9-4241-4098-B201-5A9CA25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2" y="18516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 Stress Testing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8903A7-3BC3-4773-99EB-3B0E599EE740}"/>
              </a:ext>
            </a:extLst>
          </p:cNvPr>
          <p:cNvSpPr txBox="1">
            <a:spLocks/>
          </p:cNvSpPr>
          <p:nvPr/>
        </p:nvSpPr>
        <p:spPr>
          <a:xfrm>
            <a:off x="1322347" y="1595579"/>
            <a:ext cx="854919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Stress Testing will be ordered after serialization of biomarkers are negative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physician may order an exercise graded stress or a nuclear stress test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Patients who show a ‘positive’ stress test are then sent for diagnostic angiography to determine the level of blockage.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2C0936-C824-4299-BCD6-1B6D6F96D6BE}"/>
              </a:ext>
            </a:extLst>
          </p:cNvPr>
          <p:cNvSpPr/>
          <p:nvPr/>
        </p:nvSpPr>
        <p:spPr>
          <a:xfrm>
            <a:off x="6096000" y="0"/>
            <a:ext cx="457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A7F768-ECB6-4EE7-B6C6-42597CB532CD}"/>
              </a:ext>
            </a:extLst>
          </p:cNvPr>
          <p:cNvSpPr/>
          <p:nvPr/>
        </p:nvSpPr>
        <p:spPr>
          <a:xfrm>
            <a:off x="12700" y="2341105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8B33E-89D1-4988-BD8C-55E2C69615E2}"/>
              </a:ext>
            </a:extLst>
          </p:cNvPr>
          <p:cNvSpPr txBox="1"/>
          <p:nvPr/>
        </p:nvSpPr>
        <p:spPr>
          <a:xfrm>
            <a:off x="1052365" y="2428171"/>
            <a:ext cx="4864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your patient receive a cardiac stent during their admission?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E9292-5C31-438D-BC3A-4A8A1DEA9C9D}"/>
              </a:ext>
            </a:extLst>
          </p:cNvPr>
          <p:cNvSpPr txBox="1"/>
          <p:nvPr/>
        </p:nvSpPr>
        <p:spPr>
          <a:xfrm>
            <a:off x="6351815" y="345105"/>
            <a:ext cx="355204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spc="450" dirty="0">
                <a:solidFill>
                  <a:prstClr val="white"/>
                </a:solidFill>
                <a:latin typeface="Arial" panose="020B0604020202020204" pitchFamily="34" charset="0"/>
              </a:rPr>
              <a:t>If yes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5C797864-B57F-43ED-B0FB-FDCCA217D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58" y="1263997"/>
            <a:ext cx="1048071" cy="1000908"/>
          </a:xfrm>
          <a:prstGeom prst="rect">
            <a:avLst/>
          </a:prstGeom>
          <a:noFill/>
          <a:effectLst/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0F248CD-6826-4E93-8D9B-9278E064FE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51815" y="300625"/>
            <a:ext cx="4060371" cy="6207838"/>
          </a:xfrm>
        </p:spPr>
        <p:txBody>
          <a:bodyPr/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1800" b="1" dirty="0"/>
              <a:t>	</a:t>
            </a:r>
          </a:p>
          <a:p>
            <a:pPr marL="0" indent="0">
              <a:buNone/>
            </a:pPr>
            <a:r>
              <a:rPr lang="en-US" sz="1800" b="1" dirty="0"/>
              <a:t>           Medication Reconciliation</a:t>
            </a:r>
          </a:p>
          <a:p>
            <a:pPr marL="457200" lvl="1" indent="0">
              <a:buNone/>
            </a:pPr>
            <a:endParaRPr lang="en-US" sz="1800" b="1" dirty="0"/>
          </a:p>
          <a:p>
            <a:pPr marL="457200" lvl="1" indent="0">
              <a:buNone/>
            </a:pPr>
            <a:endParaRPr lang="en-US" sz="1800" b="1" dirty="0"/>
          </a:p>
          <a:p>
            <a:pPr marL="457200" lvl="1" indent="0">
              <a:buNone/>
            </a:pPr>
            <a:r>
              <a:rPr lang="en-US" sz="1800" b="1" dirty="0"/>
              <a:t>    </a:t>
            </a:r>
            <a:r>
              <a:rPr lang="en-US" sz="1600" b="1" dirty="0"/>
              <a:t>Aspirin</a:t>
            </a:r>
          </a:p>
          <a:p>
            <a:pPr lvl="1"/>
            <a:endParaRPr lang="en-US" sz="1600" b="1" dirty="0"/>
          </a:p>
          <a:p>
            <a:pPr lvl="1"/>
            <a:endParaRPr lang="en-US" sz="1600" b="1" dirty="0"/>
          </a:p>
          <a:p>
            <a:pPr lvl="1"/>
            <a:r>
              <a:rPr lang="en-US" sz="1600" b="1" dirty="0"/>
              <a:t>Statin</a:t>
            </a:r>
          </a:p>
          <a:p>
            <a:pPr marL="285750" indent="-285750">
              <a:buFontTx/>
              <a:buChar char="-"/>
            </a:pPr>
            <a:endParaRPr lang="en-US" sz="2000" b="1" dirty="0"/>
          </a:p>
          <a:p>
            <a:pPr marL="457200" lvl="1" indent="0">
              <a:buNone/>
            </a:pPr>
            <a:endParaRPr lang="en-US" sz="2000" b="1" dirty="0"/>
          </a:p>
          <a:p>
            <a:pPr marL="457200" lvl="1" indent="0">
              <a:buNone/>
            </a:pPr>
            <a:r>
              <a:rPr lang="en-US" sz="2000" b="1" dirty="0"/>
              <a:t>    </a:t>
            </a:r>
            <a:r>
              <a:rPr lang="en-US" sz="1600" b="1" dirty="0"/>
              <a:t>P2Y12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85D8AA-9E1B-43F9-A715-EDA5018D8F84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09D01A7E-97EC-4625-9E61-DE08329D6E0C}"/>
              </a:ext>
            </a:extLst>
          </p:cNvPr>
          <p:cNvSpPr/>
          <p:nvPr/>
        </p:nvSpPr>
        <p:spPr>
          <a:xfrm>
            <a:off x="6556629" y="1759703"/>
            <a:ext cx="225287" cy="14697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489DF145-079D-4BA1-A3AC-EAC2309961AD}"/>
              </a:ext>
            </a:extLst>
          </p:cNvPr>
          <p:cNvSpPr/>
          <p:nvPr/>
        </p:nvSpPr>
        <p:spPr>
          <a:xfrm>
            <a:off x="6556628" y="2774191"/>
            <a:ext cx="225287" cy="14697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A24F6648-5101-4162-9C73-8F064844DD8B}"/>
              </a:ext>
            </a:extLst>
          </p:cNvPr>
          <p:cNvSpPr/>
          <p:nvPr/>
        </p:nvSpPr>
        <p:spPr>
          <a:xfrm>
            <a:off x="6599812" y="3669981"/>
            <a:ext cx="225287" cy="14697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D9EB8BE5-E18D-43F3-81DB-059509E5F55E}"/>
              </a:ext>
            </a:extLst>
          </p:cNvPr>
          <p:cNvSpPr/>
          <p:nvPr/>
        </p:nvSpPr>
        <p:spPr>
          <a:xfrm>
            <a:off x="6599811" y="4567840"/>
            <a:ext cx="225287" cy="14697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05901B5-CBD0-4DF3-AB57-8A82D0ED0D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530106"/>
              </p:ext>
            </p:extLst>
          </p:nvPr>
        </p:nvGraphicFramePr>
        <p:xfrm>
          <a:off x="1921544" y="1479885"/>
          <a:ext cx="8457698" cy="474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D0795B0-F864-4DBA-978D-F503AA66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Who is responsible for making sure that the patient is discharged to home on  appropriate therapy?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B6DCCF7-3D51-4A51-85A2-F433EC5DD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B7899A-1961-4E3F-9D9D-68940835A997}"/>
              </a:ext>
            </a:extLst>
          </p:cNvPr>
          <p:cNvSpPr txBox="1">
            <a:spLocks/>
          </p:cNvSpPr>
          <p:nvPr/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B934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BA588B-FE2C-44F2-BEA8-1DA178661794}" type="slidenum">
              <a:rPr lang="en-US" smtClean="0">
                <a:latin typeface="Arial" panose="020B0604020202020204" pitchFamily="34" charset="0"/>
              </a:rPr>
              <a:pPr algn="r"/>
              <a:t>18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936004" y="1242770"/>
            <a:ext cx="6859786" cy="685979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Univers LT Std 47 Cn Lt" panose="020B070603050204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405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960074" y="1928744"/>
            <a:ext cx="4006590" cy="2014740"/>
          </a:xfrm>
          <a:prstGeom prst="rect">
            <a:avLst/>
          </a:prstGeom>
        </p:spPr>
        <p:txBody>
          <a:bodyPr vert="horz" lIns="68598" tIns="34299" rIns="68598" bIns="3429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NeueLT Std Cn" panose="020B05060305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3F9FAF-BF51-4B9B-AC40-A19EE38E3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Required Medications Upon Discharge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5169A05-DB4F-411E-A682-818BDEBB2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018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118834-695E-4EF8-891C-F5446A4A738C}" type="datetime4">
              <a:rPr lang="en-US" smtClean="0"/>
              <a:t>November 28, 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3CB2E2F-6736-40E2-BDD5-CE5CB31B8531}"/>
              </a:ext>
            </a:extLst>
          </p:cNvPr>
          <p:cNvSpPr txBox="1">
            <a:spLocks/>
          </p:cNvSpPr>
          <p:nvPr/>
        </p:nvSpPr>
        <p:spPr>
          <a:xfrm>
            <a:off x="8610600" y="650875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B934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BA588B-FE2C-44F2-BEA8-1DA178661794}" type="slidenum">
              <a:rPr lang="en-US" smtClean="0">
                <a:latin typeface="Arial" panose="020B0604020202020204" pitchFamily="34" charset="0"/>
              </a:rPr>
              <a:pPr algn="r"/>
              <a:t>19</a:t>
            </a:fld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23E1516D-7657-46B2-A806-64EE5157B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929940"/>
              </p:ext>
            </p:extLst>
          </p:nvPr>
        </p:nvGraphicFramePr>
        <p:xfrm>
          <a:off x="1784979" y="1729887"/>
          <a:ext cx="8471017" cy="1981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4269858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6988445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1017879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909192297"/>
                    </a:ext>
                  </a:extLst>
                </a:gridCol>
                <a:gridCol w="1353424">
                  <a:extLst>
                    <a:ext uri="{9D8B030D-6E8A-4147-A177-3AD203B41FA5}">
                      <a16:colId xmlns:a16="http://schemas.microsoft.com/office/drawing/2014/main" val="3934461122"/>
                    </a:ext>
                  </a:extLst>
                </a:gridCol>
                <a:gridCol w="989901">
                  <a:extLst>
                    <a:ext uri="{9D8B030D-6E8A-4147-A177-3AD203B41FA5}">
                      <a16:colId xmlns:a16="http://schemas.microsoft.com/office/drawing/2014/main" val="3268557760"/>
                    </a:ext>
                  </a:extLst>
                </a:gridCol>
                <a:gridCol w="989901">
                  <a:extLst>
                    <a:ext uri="{9D8B030D-6E8A-4147-A177-3AD203B41FA5}">
                      <a16:colId xmlns:a16="http://schemas.microsoft.com/office/drawing/2014/main" val="118012590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1416883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RX at 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Aspirin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P2Y12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Beta Blocker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ACE/ARB </a:t>
                      </a:r>
                      <a:r>
                        <a:rPr lang="en-US" sz="1400" dirty="0"/>
                        <a:t>for LVSD (EF &lt;40 %)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Aldosterone </a:t>
                      </a:r>
                      <a:r>
                        <a:rPr lang="en-US" sz="1400" dirty="0"/>
                        <a:t>Antagonist for LVSD (EF &lt;40%)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Cardiac Rehab Referral, Phase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9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PCI</a:t>
                      </a:r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 </a:t>
                      </a:r>
                    </a:p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Includes Balloon/Stent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/>
                        <a:t>    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82010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7D3C7F77-867C-431E-9B0C-C076BA33251A}"/>
              </a:ext>
            </a:extLst>
          </p:cNvPr>
          <p:cNvSpPr/>
          <p:nvPr/>
        </p:nvSpPr>
        <p:spPr>
          <a:xfrm>
            <a:off x="3134683" y="3099933"/>
            <a:ext cx="226503" cy="2181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DC1783-60BE-4494-A98D-EDC592BA691C}"/>
              </a:ext>
            </a:extLst>
          </p:cNvPr>
          <p:cNvSpPr/>
          <p:nvPr/>
        </p:nvSpPr>
        <p:spPr>
          <a:xfrm>
            <a:off x="4193664" y="3095182"/>
            <a:ext cx="226503" cy="2181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6B8781-0EA3-48CF-9530-49785A237ED0}"/>
              </a:ext>
            </a:extLst>
          </p:cNvPr>
          <p:cNvSpPr/>
          <p:nvPr/>
        </p:nvSpPr>
        <p:spPr>
          <a:xfrm>
            <a:off x="5252645" y="3075136"/>
            <a:ext cx="226503" cy="2181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6A6E22-1208-4501-AE6D-960A63E297DD}"/>
              </a:ext>
            </a:extLst>
          </p:cNvPr>
          <p:cNvSpPr txBox="1"/>
          <p:nvPr/>
        </p:nvSpPr>
        <p:spPr>
          <a:xfrm>
            <a:off x="2515998" y="4005108"/>
            <a:ext cx="6094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*High Intensity Statin includes: Atorvastatin 40-80 mg and Rosuvastatin 20-40 mg</a:t>
            </a:r>
          </a:p>
          <a:p>
            <a:endParaRPr lang="en-US" dirty="0"/>
          </a:p>
          <a:p>
            <a:r>
              <a:rPr lang="en-US" dirty="0"/>
              <a:t>** If Aspirin is not indicated – an order or note needs to be entered into patient’s chart indicating reason why (i.e., Aspirin,  triple therapy not indicated, etc.)</a:t>
            </a:r>
          </a:p>
        </p:txBody>
      </p:sp>
    </p:spTree>
    <p:extLst>
      <p:ext uri="{BB962C8B-B14F-4D97-AF65-F5344CB8AC3E}">
        <p14:creationId xmlns:p14="http://schemas.microsoft.com/office/powerpoint/2010/main" val="25983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9122" y="158198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FF0000"/>
                </a:solidFill>
              </a:rPr>
              <a:t>E</a:t>
            </a:r>
            <a:r>
              <a:rPr lang="en-US" sz="3500" dirty="0">
                <a:solidFill>
                  <a:schemeClr val="bg1"/>
                </a:solidFill>
              </a:rPr>
              <a:t>arly</a:t>
            </a:r>
            <a:r>
              <a:rPr lang="en-US" sz="3500" dirty="0">
                <a:solidFill>
                  <a:srgbClr val="116831"/>
                </a:solidFill>
              </a:rPr>
              <a:t> </a:t>
            </a:r>
            <a:r>
              <a:rPr lang="en-US" sz="3500" dirty="0">
                <a:solidFill>
                  <a:srgbClr val="FF0000"/>
                </a:solidFill>
              </a:rPr>
              <a:t>H</a:t>
            </a:r>
            <a:r>
              <a:rPr lang="en-US" sz="3500" dirty="0">
                <a:solidFill>
                  <a:schemeClr val="bg1"/>
                </a:solidFill>
              </a:rPr>
              <a:t>eart </a:t>
            </a:r>
            <a:r>
              <a:rPr lang="en-US" sz="3500" dirty="0">
                <a:solidFill>
                  <a:srgbClr val="FF0000"/>
                </a:solidFill>
              </a:rPr>
              <a:t>A</a:t>
            </a:r>
            <a:r>
              <a:rPr lang="en-US" sz="3500" dirty="0">
                <a:solidFill>
                  <a:schemeClr val="bg1"/>
                </a:solidFill>
              </a:rPr>
              <a:t>ttack</a:t>
            </a:r>
            <a:r>
              <a:rPr lang="en-US" sz="3500" dirty="0">
                <a:solidFill>
                  <a:srgbClr val="116831"/>
                </a:solidFill>
              </a:rPr>
              <a:t> </a:t>
            </a:r>
            <a:r>
              <a:rPr lang="en-US" sz="3500" dirty="0">
                <a:solidFill>
                  <a:srgbClr val="FF0000"/>
                </a:solidFill>
              </a:rPr>
              <a:t>C</a:t>
            </a:r>
            <a:r>
              <a:rPr lang="en-US" sz="3500" dirty="0">
                <a:solidFill>
                  <a:schemeClr val="bg1"/>
                </a:solidFill>
              </a:rPr>
              <a:t>are (</a:t>
            </a:r>
            <a:r>
              <a:rPr lang="en-US" sz="3500" dirty="0">
                <a:solidFill>
                  <a:srgbClr val="FF0000"/>
                </a:solidFill>
              </a:rPr>
              <a:t>EHAC</a:t>
            </a:r>
            <a:r>
              <a:rPr lang="en-US" sz="3500" dirty="0">
                <a:solidFill>
                  <a:schemeClr val="bg1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is a program at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Mon Health to assist the staff in prompt recognition and treatment of our patients who may be showing early warning signs and symptoms of possible acute coronary syndromes (ACS).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5E21F5A-134D-4BD0-AA56-044FF76ED3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9122" y="1986046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i="1" u="sng" dirty="0">
                <a:solidFill>
                  <a:srgbClr val="FF0000"/>
                </a:solidFill>
              </a:rPr>
              <a:t>Goals:</a:t>
            </a:r>
            <a:endParaRPr lang="en-US" i="1" u="sng" dirty="0">
              <a:solidFill>
                <a:schemeClr val="bg1"/>
              </a:solidFill>
            </a:endParaRPr>
          </a:p>
          <a:p>
            <a:pPr algn="just"/>
            <a:r>
              <a:rPr lang="en-US" sz="2200" dirty="0">
                <a:solidFill>
                  <a:schemeClr val="bg1"/>
                </a:solidFill>
              </a:rPr>
              <a:t>Deliver prompt high quality cardiac care to those patients who may be experiencing possible Acute Coronary Syndromes.</a:t>
            </a:r>
          </a:p>
          <a:p>
            <a:pPr algn="just"/>
            <a:r>
              <a:rPr lang="en-US" sz="2200" dirty="0">
                <a:solidFill>
                  <a:schemeClr val="bg1"/>
                </a:solidFill>
              </a:rPr>
              <a:t>To help the patient recover and maintain a healthy cardiac lifestyle. </a:t>
            </a:r>
          </a:p>
          <a:p>
            <a:pPr algn="just"/>
            <a:r>
              <a:rPr lang="en-US" sz="2200" dirty="0">
                <a:solidFill>
                  <a:schemeClr val="bg1"/>
                </a:solidFill>
              </a:rPr>
              <a:t>To be a resource to the staff and patients in the care of cardiac related disease/illness.</a:t>
            </a:r>
          </a:p>
          <a:p>
            <a:pPr algn="just"/>
            <a:r>
              <a:rPr lang="en-US" sz="2200" dirty="0">
                <a:solidFill>
                  <a:schemeClr val="bg1"/>
                </a:solidFill>
              </a:rPr>
              <a:t>Review of the most current AHA standards in the care of the Acute Coronary Syndrome (ACS) patient. </a:t>
            </a:r>
          </a:p>
          <a:p>
            <a:pPr algn="just"/>
            <a:r>
              <a:rPr lang="en-US" sz="2200" dirty="0">
                <a:solidFill>
                  <a:schemeClr val="bg1"/>
                </a:solidFill>
              </a:rPr>
              <a:t>Review of Order sets, risk stratification and documentation for all levels of care and transition of the cardiac patient.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B8CB9-4241-4098-B201-5A9CA25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2" y="18516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5F21474-DB35-4210-A57A-BF92D9012B02}"/>
              </a:ext>
            </a:extLst>
          </p:cNvPr>
          <p:cNvSpPr txBox="1">
            <a:spLocks/>
          </p:cNvSpPr>
          <p:nvPr/>
        </p:nvSpPr>
        <p:spPr>
          <a:xfrm>
            <a:off x="1603540" y="1811132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 – </a:t>
            </a:r>
            <a:r>
              <a:rPr lang="en-US" dirty="0"/>
              <a:t>Aspirin</a:t>
            </a:r>
          </a:p>
          <a:p>
            <a:pPr marL="457200" lvl="1" indent="0">
              <a:buFontTx/>
              <a:buNone/>
            </a:pPr>
            <a:r>
              <a:rPr lang="en-US" dirty="0"/>
              <a:t>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Must appear on Discharge Rec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If not, an order placed prior to discharging patients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C25BE7-518D-41A6-AEBD-E3C6A6BA815A}"/>
              </a:ext>
            </a:extLst>
          </p:cNvPr>
          <p:cNvSpPr txBox="1">
            <a:spLocks/>
          </p:cNvSpPr>
          <p:nvPr/>
        </p:nvSpPr>
        <p:spPr>
          <a:xfrm>
            <a:off x="1751293" y="248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 Aspirin Prescribed?</a:t>
            </a:r>
          </a:p>
        </p:txBody>
      </p:sp>
      <p:pic>
        <p:nvPicPr>
          <p:cNvPr id="19" name="Picture 2" descr="Person Thinking With Thought Bubble Free Clipart - Think Bubble PNG –  Stunning free transparent png clipart images free download">
            <a:extLst>
              <a:ext uri="{FF2B5EF4-FFF2-40B4-BE49-F238E27FC236}">
                <a16:creationId xmlns:a16="http://schemas.microsoft.com/office/drawing/2014/main" id="{AE3B5848-5031-400C-BE28-CB6FA350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001" y="1238176"/>
            <a:ext cx="4970470" cy="471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9757F1-ED94-4E80-B633-F8281E9B1416}"/>
              </a:ext>
            </a:extLst>
          </p:cNvPr>
          <p:cNvSpPr txBox="1"/>
          <p:nvPr/>
        </p:nvSpPr>
        <p:spPr>
          <a:xfrm>
            <a:off x="8150818" y="2513425"/>
            <a:ext cx="2142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S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E2870D-6FEA-4F54-B621-5DCA13B2C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45" y="5290100"/>
            <a:ext cx="7515225" cy="37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3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B8CB9-4241-4098-B201-5A9CA25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2" y="18516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C25BE7-518D-41A6-AEBD-E3C6A6BA815A}"/>
              </a:ext>
            </a:extLst>
          </p:cNvPr>
          <p:cNvSpPr txBox="1">
            <a:spLocks/>
          </p:cNvSpPr>
          <p:nvPr/>
        </p:nvSpPr>
        <p:spPr>
          <a:xfrm>
            <a:off x="1751293" y="248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 Statin Prescribed?</a:t>
            </a:r>
          </a:p>
        </p:txBody>
      </p:sp>
      <p:pic>
        <p:nvPicPr>
          <p:cNvPr id="19" name="Picture 2" descr="Person Thinking With Thought Bubble Free Clipart - Think Bubble PNG –  Stunning free transparent png clipart images free download">
            <a:extLst>
              <a:ext uri="{FF2B5EF4-FFF2-40B4-BE49-F238E27FC236}">
                <a16:creationId xmlns:a16="http://schemas.microsoft.com/office/drawing/2014/main" id="{AE3B5848-5031-400C-BE28-CB6FA350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001" y="1238176"/>
            <a:ext cx="4970470" cy="471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AAA20A-25B0-4BCA-9024-1222F71447C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90173" y="1337799"/>
            <a:ext cx="115876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rgbClr val="137738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137738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37738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137738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137738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 – </a:t>
            </a:r>
            <a:r>
              <a:rPr lang="en-US" dirty="0">
                <a:solidFill>
                  <a:schemeClr val="tx1"/>
                </a:solidFill>
              </a:rPr>
              <a:t>Statin</a:t>
            </a:r>
          </a:p>
          <a:p>
            <a:pPr marL="457200" lvl="1" indent="0"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Must appear on Discharge Rec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If not, an order placed prior to discharging patients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7285AC-8BC4-4FC5-943A-3F30EC5A4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1" y="5274348"/>
            <a:ext cx="8162925" cy="5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F17965-A7EE-4017-9E53-9F4585251E10}"/>
              </a:ext>
            </a:extLst>
          </p:cNvPr>
          <p:cNvSpPr txBox="1"/>
          <p:nvPr/>
        </p:nvSpPr>
        <p:spPr>
          <a:xfrm>
            <a:off x="8175077" y="2336393"/>
            <a:ext cx="2142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S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3549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DEE9C-DAC5-41AA-9F2A-3D3267AE7EB3}"/>
              </a:ext>
            </a:extLst>
          </p:cNvPr>
          <p:cNvSpPr txBox="1">
            <a:spLocks/>
          </p:cNvSpPr>
          <p:nvPr/>
        </p:nvSpPr>
        <p:spPr>
          <a:xfrm>
            <a:off x="1322347" y="150558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just">
              <a:buFontTx/>
              <a:buNone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9990BA-A058-45C9-981B-F1D58348FBDC}"/>
              </a:ext>
            </a:extLst>
          </p:cNvPr>
          <p:cNvSpPr txBox="1">
            <a:spLocks/>
          </p:cNvSpPr>
          <p:nvPr/>
        </p:nvSpPr>
        <p:spPr>
          <a:xfrm>
            <a:off x="711443" y="1683006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B8CB9-4241-4098-B201-5A9CA25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2" y="18516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 </a:t>
            </a:r>
            <a:r>
              <a:rPr lang="en-US" dirty="0"/>
              <a:t>P2Y12 Therapy Prescribed?</a:t>
            </a:r>
            <a:endParaRPr lang="en-US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C25BE7-518D-41A6-AEBD-E3C6A6BA815A}"/>
              </a:ext>
            </a:extLst>
          </p:cNvPr>
          <p:cNvSpPr txBox="1">
            <a:spLocks/>
          </p:cNvSpPr>
          <p:nvPr/>
        </p:nvSpPr>
        <p:spPr>
          <a:xfrm>
            <a:off x="1751293" y="248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9" name="Picture 2" descr="Person Thinking With Thought Bubble Free Clipart - Think Bubble PNG –  Stunning free transparent png clipart images free download">
            <a:extLst>
              <a:ext uri="{FF2B5EF4-FFF2-40B4-BE49-F238E27FC236}">
                <a16:creationId xmlns:a16="http://schemas.microsoft.com/office/drawing/2014/main" id="{AE3B5848-5031-400C-BE28-CB6FA350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001" y="1238176"/>
            <a:ext cx="4970470" cy="471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23FF6C-9245-46DC-8D50-A4DB401EE551}"/>
              </a:ext>
            </a:extLst>
          </p:cNvPr>
          <p:cNvSpPr txBox="1"/>
          <p:nvPr/>
        </p:nvSpPr>
        <p:spPr>
          <a:xfrm>
            <a:off x="751212" y="1497429"/>
            <a:ext cx="459563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P – </a:t>
            </a:r>
            <a:r>
              <a:rPr lang="en-US" sz="2400" dirty="0">
                <a:solidFill>
                  <a:schemeClr val="bg1"/>
                </a:solidFill>
              </a:rPr>
              <a:t>P2Y12 –  </a:t>
            </a:r>
            <a:r>
              <a:rPr 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One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of the following must be prescribed and appear on the Discharge Medication Reconciliation </a:t>
            </a:r>
          </a:p>
          <a:p>
            <a:pPr lvl="1"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D8D919-B135-477B-95BC-AD85E1A67271}"/>
              </a:ext>
            </a:extLst>
          </p:cNvPr>
          <p:cNvSpPr/>
          <p:nvPr/>
        </p:nvSpPr>
        <p:spPr>
          <a:xfrm>
            <a:off x="1305714" y="2626602"/>
            <a:ext cx="4223085" cy="3429000"/>
          </a:xfrm>
          <a:prstGeom prst="rect">
            <a:avLst/>
          </a:prstGeom>
          <a:solidFill>
            <a:srgbClr val="00A8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C038E1C-77C0-404E-A4A2-F2C8160C7663}"/>
              </a:ext>
            </a:extLst>
          </p:cNvPr>
          <p:cNvSpPr txBox="1">
            <a:spLocks/>
          </p:cNvSpPr>
          <p:nvPr/>
        </p:nvSpPr>
        <p:spPr>
          <a:xfrm>
            <a:off x="1233399" y="2674748"/>
            <a:ext cx="4102770" cy="33327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P2Y12 drug choices: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Clopidogrel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Prasugrel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Ticagrelor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Ticlopidine</a:t>
            </a:r>
          </a:p>
          <a:p>
            <a:pPr marL="0" indent="0">
              <a:buFontTx/>
              <a:buNone/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18AE6-1BF6-4E09-972D-37C3C1347319}"/>
              </a:ext>
            </a:extLst>
          </p:cNvPr>
          <p:cNvSpPr txBox="1"/>
          <p:nvPr/>
        </p:nvSpPr>
        <p:spPr>
          <a:xfrm>
            <a:off x="8188362" y="2381176"/>
            <a:ext cx="2142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S</a:t>
            </a:r>
          </a:p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4362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28D019-E899-4D83-85CA-5B2D4CB70A6A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pic>
        <p:nvPicPr>
          <p:cNvPr id="4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D58BAE-7C3E-41FA-ADBD-FF9AEF6FA0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27971" y="2553854"/>
            <a:ext cx="11536058" cy="2926080"/>
          </a:xfrm>
          <a:noFill/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CD254EE3-5BAA-4019-A760-0A1B32120055}"/>
              </a:ext>
            </a:extLst>
          </p:cNvPr>
          <p:cNvSpPr/>
          <p:nvPr/>
        </p:nvSpPr>
        <p:spPr>
          <a:xfrm>
            <a:off x="5360566" y="1125682"/>
            <a:ext cx="1644242" cy="116607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0D5CB3-522F-4891-A91A-DA1CE3295D11}"/>
              </a:ext>
            </a:extLst>
          </p:cNvPr>
          <p:cNvSpPr/>
          <p:nvPr/>
        </p:nvSpPr>
        <p:spPr>
          <a:xfrm>
            <a:off x="5120505" y="2355865"/>
            <a:ext cx="2124364" cy="434109"/>
          </a:xfrm>
          <a:prstGeom prst="ellipse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E4098-1A4E-43DD-85ED-BD41AE4FC1BB}"/>
              </a:ext>
            </a:extLst>
          </p:cNvPr>
          <p:cNvSpPr txBox="1"/>
          <p:nvPr/>
        </p:nvSpPr>
        <p:spPr>
          <a:xfrm>
            <a:off x="562796" y="304294"/>
            <a:ext cx="11360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9900"/>
                </a:solidFill>
              </a:rPr>
              <a:t>Has Medication Reconciliation been completed?</a:t>
            </a:r>
          </a:p>
        </p:txBody>
      </p:sp>
    </p:spTree>
    <p:extLst>
      <p:ext uri="{BB962C8B-B14F-4D97-AF65-F5344CB8AC3E}">
        <p14:creationId xmlns:p14="http://schemas.microsoft.com/office/powerpoint/2010/main" val="11005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9762C-9F46-EF33-1880-68941877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333" y="163520"/>
            <a:ext cx="10838411" cy="994006"/>
          </a:xfrm>
        </p:spPr>
        <p:txBody>
          <a:bodyPr>
            <a:normAutofit/>
          </a:bodyPr>
          <a:lstStyle/>
          <a:p>
            <a:r>
              <a:rPr lang="en-US" sz="3200" dirty="0"/>
              <a:t>Mon Health Heart &amp; Vascular Center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8871B19B-8D26-E6CE-BE0F-58423F284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38" y="3708868"/>
            <a:ext cx="3901857" cy="229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5118FB-6671-5E3E-59A5-2F001C1B5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7" y="1322173"/>
            <a:ext cx="3901857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3EAC3-0948-5CC2-73A8-619292F2A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147" y="278229"/>
            <a:ext cx="3122887" cy="6301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2ED7B-91DE-7781-B7FA-4FF5CE6CE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8422" y="1322173"/>
            <a:ext cx="3795278" cy="494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1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14201-CF26-A854-51C0-5725E5D2BE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08750"/>
            <a:ext cx="2743200" cy="365125"/>
          </a:xfrm>
        </p:spPr>
        <p:txBody>
          <a:bodyPr/>
          <a:lstStyle/>
          <a:p>
            <a:fld id="{A3BA588B-FE2C-44F2-BEA8-1DA17866179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 descr="A picture containing text, sign, drink&#10;&#10;Description automatically generated">
            <a:extLst>
              <a:ext uri="{FF2B5EF4-FFF2-40B4-BE49-F238E27FC236}">
                <a16:creationId xmlns:a16="http://schemas.microsoft.com/office/drawing/2014/main" id="{17207B68-D5A7-4360-F8AC-AACFB2F7F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7" y="3568281"/>
            <a:ext cx="2016769" cy="2750140"/>
          </a:xfrm>
          <a:prstGeom prst="rect">
            <a:avLst/>
          </a:prstGeom>
        </p:spPr>
      </p:pic>
      <p:pic>
        <p:nvPicPr>
          <p:cNvPr id="13" name="Picture 1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C3EE625-9F62-DF81-84EB-BDD4E90B9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b="1704"/>
          <a:stretch/>
        </p:blipFill>
        <p:spPr>
          <a:xfrm>
            <a:off x="6353756" y="3568281"/>
            <a:ext cx="2053635" cy="270241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304F1DA-4C4F-3DF2-9DD9-38715ED7E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83" y="3500904"/>
            <a:ext cx="2641422" cy="281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id="{3E96AB78-4026-3DFB-0F9B-5CC859512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26" y="539579"/>
            <a:ext cx="2636379" cy="263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1E4ED62A-E7F5-FEB6-A541-B69E8C4F82DA}"/>
              </a:ext>
            </a:extLst>
          </p:cNvPr>
          <p:cNvSpPr txBox="1">
            <a:spLocks/>
          </p:cNvSpPr>
          <p:nvPr/>
        </p:nvSpPr>
        <p:spPr>
          <a:xfrm>
            <a:off x="676794" y="587300"/>
            <a:ext cx="10838411" cy="9940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WV’s Leader in Heart Care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015786-B5BB-680B-FF80-C5B5A3CA1747}"/>
              </a:ext>
            </a:extLst>
          </p:cNvPr>
          <p:cNvSpPr txBox="1"/>
          <p:nvPr/>
        </p:nvSpPr>
        <p:spPr>
          <a:xfrm>
            <a:off x="492870" y="1472664"/>
            <a:ext cx="810249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Achieved ACC Atrial Fibrillation Electrophysiology Services Accreditation</a:t>
            </a:r>
          </a:p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Achieved ACC HeartCARE Center National Distinction of Excellence</a:t>
            </a:r>
          </a:p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Achieved ACC Chest Pain PCI Accreditation </a:t>
            </a:r>
          </a:p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Invited to participate in an exclusive clinical trial of the Watchman™ device</a:t>
            </a:r>
          </a:p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Achieved IAC National Accreditation for Echocardiography</a:t>
            </a:r>
          </a:p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U.S. News &amp; World Report Excellence in CHF</a:t>
            </a:r>
          </a:p>
          <a:p>
            <a:pPr marL="587831" marR="0" lvl="1" indent="-160318" algn="l" defTabSz="8842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HeartFlow CT Quality Award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2797" y="348024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Risk Stratification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735846-466E-4FBF-8E03-10749E90BA86}"/>
              </a:ext>
            </a:extLst>
          </p:cNvPr>
          <p:cNvSpPr txBox="1">
            <a:spLocks/>
          </p:cNvSpPr>
          <p:nvPr/>
        </p:nvSpPr>
        <p:spPr>
          <a:xfrm>
            <a:off x="292081" y="177877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chemeClr val="bg1"/>
                </a:solidFill>
              </a:rPr>
              <a:t>Two forms of Risk Stratification are used at MHMC:</a:t>
            </a:r>
          </a:p>
          <a:p>
            <a:pPr marL="0" indent="0" algn="just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lvl="1" algn="just"/>
            <a:r>
              <a:rPr lang="en-US" i="1" dirty="0">
                <a:solidFill>
                  <a:schemeClr val="bg1"/>
                </a:solidFill>
              </a:rPr>
              <a:t>HEART score </a:t>
            </a:r>
            <a:r>
              <a:rPr lang="en-US" dirty="0">
                <a:solidFill>
                  <a:schemeClr val="bg1"/>
                </a:solidFill>
              </a:rPr>
              <a:t>in Emergency Department for admission purposes/consults.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i="1" dirty="0">
                <a:solidFill>
                  <a:schemeClr val="bg1"/>
                </a:solidFill>
              </a:rPr>
              <a:t>TIMI score </a:t>
            </a:r>
            <a:r>
              <a:rPr lang="en-US" dirty="0">
                <a:solidFill>
                  <a:schemeClr val="bg1"/>
                </a:solidFill>
              </a:rPr>
              <a:t>on ALL admissions/ intra-facility transfers and direct admissions.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5DBD80-4CC7-4B26-B78B-37A3ADE10D94}"/>
              </a:ext>
            </a:extLst>
          </p:cNvPr>
          <p:cNvSpPr txBox="1">
            <a:spLocks/>
          </p:cNvSpPr>
          <p:nvPr/>
        </p:nvSpPr>
        <p:spPr>
          <a:xfrm>
            <a:off x="8733702" y="940780"/>
            <a:ext cx="3166217" cy="5446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Stratification of patient assures that the ACS patient receives the appropriate care</a:t>
            </a:r>
          </a:p>
          <a:p>
            <a:r>
              <a:rPr lang="en-US" sz="2000" dirty="0"/>
              <a:t>Admitted to the appropriate floor</a:t>
            </a:r>
          </a:p>
          <a:p>
            <a:r>
              <a:rPr lang="en-US" sz="2000" dirty="0"/>
              <a:t> Alerts the medical staff of the probability of a potential future cardiac related event.</a:t>
            </a:r>
          </a:p>
          <a:p>
            <a:r>
              <a:rPr lang="en-US" sz="2000" dirty="0"/>
              <a:t>Should occur with any change in patient condition and be used as a guide for transition of care. </a:t>
            </a:r>
          </a:p>
        </p:txBody>
      </p:sp>
    </p:spTree>
    <p:extLst>
      <p:ext uri="{BB962C8B-B14F-4D97-AF65-F5344CB8AC3E}">
        <p14:creationId xmlns:p14="http://schemas.microsoft.com/office/powerpoint/2010/main" val="33901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Risk Stratification HEART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0211C1B-6FC8-494B-B45F-5363CF91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49" y="1392520"/>
            <a:ext cx="6035040" cy="457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32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Risk Stratification TIMI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9E3B82-F2D8-473F-860A-C00B06A4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8" y="1481353"/>
            <a:ext cx="4695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6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EKG’s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404800-A9A4-484B-BC4E-100873017FC3}"/>
              </a:ext>
            </a:extLst>
          </p:cNvPr>
          <p:cNvSpPr txBox="1">
            <a:spLocks/>
          </p:cNvSpPr>
          <p:nvPr/>
        </p:nvSpPr>
        <p:spPr>
          <a:xfrm>
            <a:off x="858972" y="1067283"/>
            <a:ext cx="10677849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clock starts with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onset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of symptoms.</a:t>
            </a:r>
          </a:p>
          <a:p>
            <a:pPr algn="just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staff are being instructed to obtain an EKG within </a:t>
            </a:r>
            <a:r>
              <a:rPr lang="en-US" i="1" u="sng" dirty="0">
                <a:solidFill>
                  <a:schemeClr val="bg1">
                    <a:lumMod val="95000"/>
                  </a:schemeClr>
                </a:solidFill>
              </a:rPr>
              <a:t>10 minutes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of ACUTE onset of symptoms.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staff are also instructed to activate RAPID RESPONSE.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EKG should be read promptly, and risk stratification occur.  This is required if the patient is admitted to a non-cardiac floor and develops symptoms.  </a:t>
            </a:r>
          </a:p>
          <a:p>
            <a:pPr algn="just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EKG Serialization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404800-A9A4-484B-BC4E-100873017FC3}"/>
              </a:ext>
            </a:extLst>
          </p:cNvPr>
          <p:cNvSpPr txBox="1">
            <a:spLocks/>
          </p:cNvSpPr>
          <p:nvPr/>
        </p:nvSpPr>
        <p:spPr>
          <a:xfrm>
            <a:off x="858972" y="1067283"/>
            <a:ext cx="1067784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Order set for EKG’s</a:t>
            </a:r>
          </a:p>
          <a:p>
            <a:pPr algn="just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EKG at baseline or ‘time zero’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Repeat EKG 3 hours after baseline or ‘time zero’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“Normal EKG”</a:t>
            </a:r>
          </a:p>
        </p:txBody>
      </p:sp>
      <p:pic>
        <p:nvPicPr>
          <p:cNvPr id="8" name="Picture 3" descr="C:\Users\haughtj\Pictures\norm.png">
            <a:extLst>
              <a:ext uri="{FF2B5EF4-FFF2-40B4-BE49-F238E27FC236}">
                <a16:creationId xmlns:a16="http://schemas.microsoft.com/office/drawing/2014/main" id="{F99B3658-6751-46F5-911A-B80B02EB3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0" y="1318189"/>
            <a:ext cx="81527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00FA22-8CCE-4920-9369-0A0133A09EB3}"/>
              </a:ext>
            </a:extLst>
          </p:cNvPr>
          <p:cNvSpPr/>
          <p:nvPr/>
        </p:nvSpPr>
        <p:spPr>
          <a:xfrm>
            <a:off x="-1602" y="2301587"/>
            <a:ext cx="115747" cy="2756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AF962AC-489F-4E99-B55F-F6137D3B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33" y="-1000089"/>
            <a:ext cx="3356976" cy="3205913"/>
          </a:xfrm>
          <a:prstGeom prst="rect">
            <a:avLst/>
          </a:prstGeom>
          <a:noFill/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62690-D00E-4809-99E0-D97DA1795603}"/>
              </a:ext>
            </a:extLst>
          </p:cNvPr>
          <p:cNvSpPr/>
          <p:nvPr/>
        </p:nvSpPr>
        <p:spPr>
          <a:xfrm>
            <a:off x="332855" y="6476380"/>
            <a:ext cx="4433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Mon Health. </a:t>
            </a:r>
            <a:r>
              <a:rPr lang="en-US" sz="1000" i="1" spc="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The Difference.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0981A-C6EE-4274-89BB-07290FE1D0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8973" y="0"/>
            <a:ext cx="10853037" cy="4710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Treatment Plans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ABC732-C541-4DA5-A3AA-4069BC1F7F5C}"/>
              </a:ext>
            </a:extLst>
          </p:cNvPr>
          <p:cNvSpPr txBox="1">
            <a:spLocks/>
          </p:cNvSpPr>
          <p:nvPr/>
        </p:nvSpPr>
        <p:spPr>
          <a:xfrm>
            <a:off x="858972" y="1067283"/>
            <a:ext cx="10677849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Patient on NON-CARDIAC floor?:</a:t>
            </a: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Risk stratify with TIMI 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Treatment with Nitroglycerin, Aspirin, Beta-blocker, and heparin as appropriate (start chest pain order set).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Upgrade level of care to SDU or ICU as appropriate. </a:t>
            </a:r>
          </a:p>
          <a:p>
            <a:pPr marL="457200" lvl="1" indent="0" algn="just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Consult Cardiology ASAP, if not already involved in the care of the patient. </a:t>
            </a:r>
          </a:p>
          <a:p>
            <a:pPr lvl="1" algn="just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10694</TotalTime>
  <Words>1141</Words>
  <Application>Microsoft Office PowerPoint</Application>
  <PresentationFormat>Widescreen</PresentationFormat>
  <Paragraphs>225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STEMI</vt:lpstr>
      <vt:lpstr>PowerPoint Presentation</vt:lpstr>
      <vt:lpstr>Treatment Plan</vt:lpstr>
      <vt:lpstr> Cardiac Biomarkers</vt:lpstr>
      <vt:lpstr>  Biomarkers</vt:lpstr>
      <vt:lpstr>  Stress Testing</vt:lpstr>
      <vt:lpstr>PowerPoint Presentation</vt:lpstr>
      <vt:lpstr>Who is responsible for making sure that the patient is discharged to home on  appropriate therapy?</vt:lpstr>
      <vt:lpstr>Required Medications Upon Discharge</vt:lpstr>
      <vt:lpstr>  </vt:lpstr>
      <vt:lpstr>  </vt:lpstr>
      <vt:lpstr>  P2Y12 Therapy Prescribed?</vt:lpstr>
      <vt:lpstr>PowerPoint Presentation</vt:lpstr>
      <vt:lpstr>Mon Health Heart &amp; Vascular Center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Schipani</dc:creator>
  <cp:lastModifiedBy>Kristan Rogers</cp:lastModifiedBy>
  <cp:revision>142</cp:revision>
  <dcterms:created xsi:type="dcterms:W3CDTF">2020-12-29T22:30:52Z</dcterms:created>
  <dcterms:modified xsi:type="dcterms:W3CDTF">2022-11-28T21:05:45Z</dcterms:modified>
</cp:coreProperties>
</file>